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56" r:id="rId2"/>
    <p:sldId id="260" r:id="rId3"/>
    <p:sldId id="262" r:id="rId4"/>
    <p:sldId id="261" r:id="rId5"/>
    <p:sldId id="268" r:id="rId6"/>
    <p:sldId id="263" r:id="rId7"/>
    <p:sldId id="269" r:id="rId8"/>
    <p:sldId id="270" r:id="rId9"/>
    <p:sldId id="274" r:id="rId10"/>
    <p:sldId id="272" r:id="rId11"/>
    <p:sldId id="264" r:id="rId12"/>
    <p:sldId id="273" r:id="rId13"/>
    <p:sldId id="267" r:id="rId14"/>
  </p:sldIdLst>
  <p:sldSz cx="18288000" cy="10287000"/>
  <p:notesSz cx="18288000" cy="10287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메이플스토리 OTF" panose="020B0600000101010101" charset="-127"/>
      <p:regular r:id="rId19"/>
      <p:bold r:id="rId20"/>
    </p:embeddedFont>
    <p:embeddedFont>
      <p:font typeface="나눔바른펜OTF" panose="020B0600000101010101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624" y="456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850" b="0" i="0">
                <a:solidFill>
                  <a:srgbClr val="CC0045"/>
                </a:solidFill>
                <a:latin typeface="나눔바른펜OTF"/>
                <a:cs typeface="나눔바른펜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850" b="0" i="0">
                <a:solidFill>
                  <a:srgbClr val="CC0045"/>
                </a:solidFill>
                <a:latin typeface="나눔바른펜OTF"/>
                <a:cs typeface="나눔바른펜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850" b="0" i="0">
                <a:solidFill>
                  <a:srgbClr val="CC0045"/>
                </a:solidFill>
                <a:latin typeface="나눔바른펜OTF"/>
                <a:cs typeface="나눔바른펜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3044825" cy="10287000"/>
          </a:xfrm>
          <a:custGeom>
            <a:avLst/>
            <a:gdLst/>
            <a:ahLst/>
            <a:cxnLst/>
            <a:rect l="l" t="t" r="r" b="b"/>
            <a:pathLst>
              <a:path w="3044825" h="10287000">
                <a:moveTo>
                  <a:pt x="3044591" y="10286998"/>
                </a:moveTo>
                <a:lnTo>
                  <a:pt x="0" y="10286998"/>
                </a:lnTo>
                <a:lnTo>
                  <a:pt x="0" y="0"/>
                </a:lnTo>
                <a:lnTo>
                  <a:pt x="1245082" y="0"/>
                </a:lnTo>
                <a:lnTo>
                  <a:pt x="3044591" y="10286998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340986"/>
            <a:ext cx="1089660" cy="1176655"/>
          </a:xfrm>
          <a:custGeom>
            <a:avLst/>
            <a:gdLst/>
            <a:ahLst/>
            <a:cxnLst/>
            <a:rect l="l" t="t" r="r" b="b"/>
            <a:pathLst>
              <a:path w="1089660" h="1176655">
                <a:moveTo>
                  <a:pt x="0" y="1176426"/>
                </a:moveTo>
                <a:lnTo>
                  <a:pt x="0" y="433625"/>
                </a:lnTo>
                <a:lnTo>
                  <a:pt x="772343" y="0"/>
                </a:lnTo>
                <a:lnTo>
                  <a:pt x="1089431" y="564774"/>
                </a:lnTo>
                <a:lnTo>
                  <a:pt x="0" y="1176426"/>
                </a:lnTo>
                <a:close/>
              </a:path>
            </a:pathLst>
          </a:custGeom>
          <a:solidFill>
            <a:srgbClr val="DE89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42145" y="383849"/>
            <a:ext cx="12003708" cy="290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850" b="0" i="0">
                <a:solidFill>
                  <a:srgbClr val="CC0045"/>
                </a:solidFill>
                <a:latin typeface="나눔바른펜OTF"/>
                <a:cs typeface="나눔바른펜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0" y="1905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3" name="object 3"/>
          <p:cNvSpPr txBox="1"/>
          <p:nvPr/>
        </p:nvSpPr>
        <p:spPr>
          <a:xfrm rot="21000000">
            <a:off x="3082366" y="4862511"/>
            <a:ext cx="11477199" cy="51296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lnSpc>
                <a:spcPts val="4000"/>
              </a:lnSpc>
              <a:defRPr/>
            </a:pPr>
            <a:r>
              <a:rPr lang="en-US" sz="3000" spc="55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 </a:t>
            </a:r>
            <a:r>
              <a:rPr sz="3000" spc="55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2023</a:t>
            </a:r>
            <a:r>
              <a:rPr sz="3000" spc="55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년</a:t>
            </a:r>
            <a:r>
              <a:rPr sz="3000" spc="114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en-US" sz="3000" spc="114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11</a:t>
            </a:r>
            <a:r>
              <a:rPr sz="3000" spc="35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월</a:t>
            </a:r>
            <a:r>
              <a:rPr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2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일</a:t>
            </a:r>
            <a:r>
              <a:rPr lang="en-US" altLang="ko-KR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(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목</a:t>
            </a:r>
            <a:r>
              <a:rPr lang="en-US" altLang="ko-KR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)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en-US" altLang="ko-KR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~ 4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일</a:t>
            </a:r>
            <a:r>
              <a:rPr lang="en-US" altLang="ko-KR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(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토</a:t>
            </a:r>
            <a:r>
              <a:rPr lang="en-US" altLang="ko-KR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), 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부경대 대연캠퍼스</a:t>
            </a:r>
            <a:r>
              <a:rPr lang="en-US" altLang="ko-KR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(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온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  <a:sym typeface="Wingdings" panose="05000000000000000000" pitchFamily="2" charset="2"/>
              </a:rPr>
              <a:t>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오프</a:t>
            </a:r>
            <a:r>
              <a:rPr lang="en-US" altLang="ko-KR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ko-KR" altLang="en-US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병행</a:t>
            </a:r>
            <a:r>
              <a:rPr lang="en-US" altLang="ko-KR" sz="3000" spc="120" smtClean="0">
                <a:solidFill>
                  <a:srgbClr val="7030A0"/>
                </a:solidFill>
                <a:latin typeface="메이플스토리 OTF"/>
                <a:ea typeface="메이플스토리 OTF"/>
                <a:cs typeface="나눔고딕"/>
              </a:rPr>
              <a:t>)</a:t>
            </a:r>
            <a:endParaRPr sz="3000" dirty="0">
              <a:solidFill>
                <a:srgbClr val="7030A0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sp>
        <p:nvSpPr>
          <p:cNvPr id="4" name="object 4"/>
          <p:cNvSpPr txBox="1"/>
          <p:nvPr/>
        </p:nvSpPr>
        <p:spPr>
          <a:xfrm rot="21000000">
            <a:off x="2505957" y="3433775"/>
            <a:ext cx="14639335" cy="1181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lnSpc>
                <a:spcPts val="10000"/>
              </a:lnSpc>
              <a:defRPr/>
            </a:pPr>
            <a:r>
              <a:rPr lang="ko-KR" altLang="en-US" sz="6000" b="1" spc="1014" smtClean="0">
                <a:solidFill>
                  <a:srgbClr val="CC0045"/>
                </a:solidFill>
                <a:latin typeface="메이플스토리 OTF"/>
                <a:ea typeface="메이플스토리 OTF"/>
                <a:cs typeface="나눔바른펜OTF"/>
              </a:rPr>
              <a:t>한국정보처리학회 </a:t>
            </a:r>
            <a:r>
              <a:rPr lang="en-US" sz="6000" b="1" spc="1014" smtClean="0">
                <a:solidFill>
                  <a:srgbClr val="CC0045"/>
                </a:solidFill>
                <a:latin typeface="메이플스토리 OTF"/>
                <a:ea typeface="메이플스토리 OTF"/>
                <a:cs typeface="나눔바른펜OTF"/>
              </a:rPr>
              <a:t>ACK 2023</a:t>
            </a:r>
            <a:endParaRPr sz="6000" b="1" dirty="0">
              <a:latin typeface="메이플스토리 OTF"/>
              <a:ea typeface="메이플스토리 OTF"/>
              <a:cs typeface="나눔바른펜OTF"/>
            </a:endParaRPr>
          </a:p>
        </p:txBody>
      </p:sp>
      <p:sp>
        <p:nvSpPr>
          <p:cNvPr id="5" name="object 5"/>
          <p:cNvSpPr txBox="1"/>
          <p:nvPr/>
        </p:nvSpPr>
        <p:spPr>
          <a:xfrm rot="21000000">
            <a:off x="3549320" y="7066941"/>
            <a:ext cx="13300220" cy="1538883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fontAlgn="base" latinLnBrk="0">
              <a:lnSpc>
                <a:spcPts val="6000"/>
              </a:lnSpc>
            </a:pPr>
            <a:r>
              <a:rPr lang="ko-KR" altLang="en-US" sz="4000" b="1" spc="1014" smtClean="0">
                <a:solidFill>
                  <a:srgbClr val="7030A0"/>
                </a:solidFill>
                <a:latin typeface="메이플스토리 OTF"/>
                <a:ea typeface="메이플스토리 OTF"/>
                <a:cs typeface="나눔바른펜OTF"/>
              </a:rPr>
              <a:t>             강릉원주대학교 </a:t>
            </a:r>
            <a:r>
              <a:rPr lang="ko-KR" altLang="en-US" sz="4000" b="1" spc="1014">
                <a:solidFill>
                  <a:srgbClr val="7030A0"/>
                </a:solidFill>
                <a:latin typeface="메이플스토리 OTF"/>
                <a:ea typeface="메이플스토리 OTF"/>
                <a:cs typeface="나눔바른펜OTF"/>
              </a:rPr>
              <a:t>컴퓨터공학과</a:t>
            </a:r>
            <a:endParaRPr lang="en-US" altLang="ko-KR" sz="4000" b="1" spc="1014">
              <a:solidFill>
                <a:srgbClr val="7030A0"/>
              </a:solidFill>
              <a:latin typeface="메이플스토리 OTF"/>
              <a:ea typeface="메이플스토리 OTF"/>
              <a:cs typeface="나눔바른펜OTF"/>
            </a:endParaRPr>
          </a:p>
          <a:p>
            <a:pPr fontAlgn="base" latinLnBrk="0">
              <a:lnSpc>
                <a:spcPts val="6000"/>
              </a:lnSpc>
            </a:pP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원치현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최승휘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우병현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김준희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이승우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유정연</a:t>
            </a:r>
            <a:r>
              <a:rPr lang="en-US" altLang="ko-KR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, </a:t>
            </a:r>
            <a:r>
              <a:rPr lang="ko-KR" altLang="en-US" sz="3000" b="1" spc="1014">
                <a:solidFill>
                  <a:srgbClr val="008000"/>
                </a:solidFill>
                <a:latin typeface="메이플스토리 OTF"/>
                <a:ea typeface="메이플스토리 OTF"/>
                <a:cs typeface="나눔바른펜OTF"/>
              </a:rPr>
              <a:t>이형봉</a:t>
            </a:r>
            <a:endParaRPr lang="ko-KR" altLang="en-US" sz="3000" b="1" spc="1014">
              <a:solidFill>
                <a:srgbClr val="008000"/>
              </a:solidFill>
              <a:latin typeface="메이플스토리 OTF"/>
              <a:ea typeface="메이플스토리 OTF"/>
              <a:cs typeface="나눔바른펜OT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22416" y="5801355"/>
            <a:ext cx="9765665" cy="3503295"/>
            <a:chOff x="8522416" y="5801355"/>
            <a:chExt cx="9765665" cy="3503295"/>
          </a:xfrm>
        </p:grpSpPr>
        <p:sp>
          <p:nvSpPr>
            <p:cNvPr id="7" name="object 7"/>
            <p:cNvSpPr/>
            <p:nvPr/>
          </p:nvSpPr>
          <p:spPr>
            <a:xfrm>
              <a:off x="8522416" y="7325575"/>
              <a:ext cx="9765665" cy="1911985"/>
            </a:xfrm>
            <a:custGeom>
              <a:avLst/>
              <a:gdLst/>
              <a:ahLst/>
              <a:cxnLst/>
              <a:rect l="l" t="t" r="r" b="b"/>
              <a:pathLst>
                <a:path w="9765665" h="1911984">
                  <a:moveTo>
                    <a:pt x="9765583" y="173339"/>
                  </a:moveTo>
                  <a:lnTo>
                    <a:pt x="29997" y="1911892"/>
                  </a:lnTo>
                  <a:lnTo>
                    <a:pt x="0" y="1743910"/>
                  </a:lnTo>
                  <a:lnTo>
                    <a:pt x="9765583" y="0"/>
                  </a:lnTo>
                  <a:lnTo>
                    <a:pt x="9765583" y="173339"/>
                  </a:lnTo>
                  <a:close/>
                </a:path>
              </a:pathLst>
            </a:custGeom>
            <a:solidFill>
              <a:srgbClr val="12006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215238" y="5801355"/>
              <a:ext cx="1449705" cy="3503295"/>
            </a:xfrm>
            <a:custGeom>
              <a:avLst/>
              <a:gdLst/>
              <a:ahLst/>
              <a:cxnLst/>
              <a:rect l="l" t="t" r="r" b="b"/>
              <a:pathLst>
                <a:path w="1449705" h="3503295">
                  <a:moveTo>
                    <a:pt x="820294" y="0"/>
                  </a:moveTo>
                  <a:lnTo>
                    <a:pt x="1449397" y="154088"/>
                  </a:lnTo>
                  <a:lnTo>
                    <a:pt x="629103" y="3503142"/>
                  </a:lnTo>
                  <a:lnTo>
                    <a:pt x="0" y="3349054"/>
                  </a:lnTo>
                  <a:lnTo>
                    <a:pt x="820294" y="0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3044825" cy="10287000"/>
            <a:chOff x="0" y="0"/>
            <a:chExt cx="3044825" cy="10287000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3044825" cy="10287000"/>
            </a:xfrm>
            <a:custGeom>
              <a:avLst/>
              <a:gdLst/>
              <a:ahLst/>
              <a:cxnLst/>
              <a:rect l="l" t="t" r="r" b="b"/>
              <a:pathLst>
                <a:path w="3044825" h="10287000">
                  <a:moveTo>
                    <a:pt x="3044591" y="10287001"/>
                  </a:moveTo>
                  <a:lnTo>
                    <a:pt x="0" y="10287001"/>
                  </a:lnTo>
                  <a:lnTo>
                    <a:pt x="0" y="0"/>
                  </a:lnTo>
                  <a:lnTo>
                    <a:pt x="1245083" y="0"/>
                  </a:lnTo>
                  <a:lnTo>
                    <a:pt x="3044591" y="10287001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6574111"/>
              <a:ext cx="1644014" cy="974725"/>
            </a:xfrm>
            <a:custGeom>
              <a:avLst/>
              <a:gdLst/>
              <a:ahLst/>
              <a:cxnLst/>
              <a:rect l="l" t="t" r="r" b="b"/>
              <a:pathLst>
                <a:path w="1644014" h="974725">
                  <a:moveTo>
                    <a:pt x="0" y="0"/>
                  </a:moveTo>
                  <a:lnTo>
                    <a:pt x="1643963" y="339949"/>
                  </a:lnTo>
                  <a:lnTo>
                    <a:pt x="1512803" y="974230"/>
                  </a:lnTo>
                  <a:lnTo>
                    <a:pt x="0" y="661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791298" y="585182"/>
            <a:ext cx="5759450" cy="3050540"/>
            <a:chOff x="11791298" y="585182"/>
            <a:chExt cx="5759450" cy="3050540"/>
          </a:xfrm>
        </p:grpSpPr>
        <p:sp>
          <p:nvSpPr>
            <p:cNvPr id="13" name="object 13"/>
            <p:cNvSpPr/>
            <p:nvPr/>
          </p:nvSpPr>
          <p:spPr>
            <a:xfrm>
              <a:off x="13863970" y="1015703"/>
              <a:ext cx="3686175" cy="2620010"/>
            </a:xfrm>
            <a:custGeom>
              <a:avLst/>
              <a:gdLst/>
              <a:ahLst/>
              <a:cxnLst/>
              <a:rect l="l" t="t" r="r" b="b"/>
              <a:pathLst>
                <a:path w="3686175" h="2620010">
                  <a:moveTo>
                    <a:pt x="0" y="2619725"/>
                  </a:moveTo>
                  <a:lnTo>
                    <a:pt x="1070644" y="0"/>
                  </a:lnTo>
                  <a:lnTo>
                    <a:pt x="3686178" y="1068931"/>
                  </a:lnTo>
                  <a:lnTo>
                    <a:pt x="0" y="2619725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791298" y="585182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1123142" y="2246268"/>
                  </a:moveTo>
                  <a:lnTo>
                    <a:pt x="1074414" y="2245231"/>
                  </a:lnTo>
                  <a:lnTo>
                    <a:pt x="1026225" y="2242146"/>
                  </a:lnTo>
                  <a:lnTo>
                    <a:pt x="978608" y="2237056"/>
                  </a:lnTo>
                  <a:lnTo>
                    <a:pt x="931606" y="2230003"/>
                  </a:lnTo>
                  <a:lnTo>
                    <a:pt x="885260" y="2221029"/>
                  </a:lnTo>
                  <a:lnTo>
                    <a:pt x="839613" y="2210177"/>
                  </a:lnTo>
                  <a:lnTo>
                    <a:pt x="794706" y="2197488"/>
                  </a:lnTo>
                  <a:lnTo>
                    <a:pt x="750583" y="2183004"/>
                  </a:lnTo>
                  <a:lnTo>
                    <a:pt x="707285" y="2166769"/>
                  </a:lnTo>
                  <a:lnTo>
                    <a:pt x="664854" y="2148823"/>
                  </a:lnTo>
                  <a:lnTo>
                    <a:pt x="623332" y="2129209"/>
                  </a:lnTo>
                  <a:lnTo>
                    <a:pt x="582762" y="2107970"/>
                  </a:lnTo>
                  <a:lnTo>
                    <a:pt x="543186" y="2085146"/>
                  </a:lnTo>
                  <a:lnTo>
                    <a:pt x="504646" y="2060782"/>
                  </a:lnTo>
                  <a:lnTo>
                    <a:pt x="467183" y="2034918"/>
                  </a:lnTo>
                  <a:lnTo>
                    <a:pt x="430841" y="2007596"/>
                  </a:lnTo>
                  <a:lnTo>
                    <a:pt x="395661" y="1978860"/>
                  </a:lnTo>
                  <a:lnTo>
                    <a:pt x="361686" y="1948750"/>
                  </a:lnTo>
                  <a:lnTo>
                    <a:pt x="328957" y="1917310"/>
                  </a:lnTo>
                  <a:lnTo>
                    <a:pt x="297516" y="1884581"/>
                  </a:lnTo>
                  <a:lnTo>
                    <a:pt x="267407" y="1850605"/>
                  </a:lnTo>
                  <a:lnTo>
                    <a:pt x="238670" y="1815425"/>
                  </a:lnTo>
                  <a:lnTo>
                    <a:pt x="211349" y="1779083"/>
                  </a:lnTo>
                  <a:lnTo>
                    <a:pt x="185485" y="1741621"/>
                  </a:lnTo>
                  <a:lnTo>
                    <a:pt x="161120" y="1703080"/>
                  </a:lnTo>
                  <a:lnTo>
                    <a:pt x="138297" y="1663504"/>
                  </a:lnTo>
                  <a:lnTo>
                    <a:pt x="117057" y="1622934"/>
                  </a:lnTo>
                  <a:lnTo>
                    <a:pt x="97444" y="1581413"/>
                  </a:lnTo>
                  <a:lnTo>
                    <a:pt x="79498" y="1538982"/>
                  </a:lnTo>
                  <a:lnTo>
                    <a:pt x="63262" y="1495684"/>
                  </a:lnTo>
                  <a:lnTo>
                    <a:pt x="48779" y="1451561"/>
                  </a:lnTo>
                  <a:lnTo>
                    <a:pt x="36090" y="1406654"/>
                  </a:lnTo>
                  <a:lnTo>
                    <a:pt x="25237" y="1361007"/>
                  </a:lnTo>
                  <a:lnTo>
                    <a:pt x="16264" y="1314661"/>
                  </a:lnTo>
                  <a:lnTo>
                    <a:pt x="9211" y="1267659"/>
                  </a:lnTo>
                  <a:lnTo>
                    <a:pt x="4121" y="1220042"/>
                  </a:lnTo>
                  <a:lnTo>
                    <a:pt x="1036" y="1171853"/>
                  </a:lnTo>
                  <a:lnTo>
                    <a:pt x="0" y="1123070"/>
                  </a:lnTo>
                  <a:lnTo>
                    <a:pt x="1036" y="1074415"/>
                  </a:lnTo>
                  <a:lnTo>
                    <a:pt x="4121" y="1026226"/>
                  </a:lnTo>
                  <a:lnTo>
                    <a:pt x="9211" y="978609"/>
                  </a:lnTo>
                  <a:lnTo>
                    <a:pt x="16264" y="931606"/>
                  </a:lnTo>
                  <a:lnTo>
                    <a:pt x="25237" y="885261"/>
                  </a:lnTo>
                  <a:lnTo>
                    <a:pt x="36090" y="839613"/>
                  </a:lnTo>
                  <a:lnTo>
                    <a:pt x="48779" y="794707"/>
                  </a:lnTo>
                  <a:lnTo>
                    <a:pt x="63262" y="750584"/>
                  </a:lnTo>
                  <a:lnTo>
                    <a:pt x="79498" y="707286"/>
                  </a:lnTo>
                  <a:lnTo>
                    <a:pt x="97444" y="664855"/>
                  </a:lnTo>
                  <a:lnTo>
                    <a:pt x="117057" y="623333"/>
                  </a:lnTo>
                  <a:lnTo>
                    <a:pt x="138297" y="582764"/>
                  </a:lnTo>
                  <a:lnTo>
                    <a:pt x="161120" y="543187"/>
                  </a:lnTo>
                  <a:lnTo>
                    <a:pt x="185485" y="504647"/>
                  </a:lnTo>
                  <a:lnTo>
                    <a:pt x="211349" y="467185"/>
                  </a:lnTo>
                  <a:lnTo>
                    <a:pt x="238670" y="430842"/>
                  </a:lnTo>
                  <a:lnTo>
                    <a:pt x="267407" y="395663"/>
                  </a:lnTo>
                  <a:lnTo>
                    <a:pt x="297516" y="361687"/>
                  </a:lnTo>
                  <a:lnTo>
                    <a:pt x="328957" y="328958"/>
                  </a:lnTo>
                  <a:lnTo>
                    <a:pt x="361686" y="297518"/>
                  </a:lnTo>
                  <a:lnTo>
                    <a:pt x="395661" y="267408"/>
                  </a:lnTo>
                  <a:lnTo>
                    <a:pt x="430841" y="238672"/>
                  </a:lnTo>
                  <a:lnTo>
                    <a:pt x="467183" y="211350"/>
                  </a:lnTo>
                  <a:lnTo>
                    <a:pt x="504646" y="185486"/>
                  </a:lnTo>
                  <a:lnTo>
                    <a:pt x="543186" y="161121"/>
                  </a:lnTo>
                  <a:lnTo>
                    <a:pt x="582762" y="138298"/>
                  </a:lnTo>
                  <a:lnTo>
                    <a:pt x="623332" y="117059"/>
                  </a:lnTo>
                  <a:lnTo>
                    <a:pt x="664854" y="97445"/>
                  </a:lnTo>
                  <a:lnTo>
                    <a:pt x="707285" y="79499"/>
                  </a:lnTo>
                  <a:lnTo>
                    <a:pt x="750583" y="63264"/>
                  </a:lnTo>
                  <a:lnTo>
                    <a:pt x="794706" y="48780"/>
                  </a:lnTo>
                  <a:lnTo>
                    <a:pt x="839613" y="36091"/>
                  </a:lnTo>
                  <a:lnTo>
                    <a:pt x="885260" y="25239"/>
                  </a:lnTo>
                  <a:lnTo>
                    <a:pt x="931606" y="16265"/>
                  </a:lnTo>
                  <a:lnTo>
                    <a:pt x="978608" y="9212"/>
                  </a:lnTo>
                  <a:lnTo>
                    <a:pt x="1026225" y="4122"/>
                  </a:lnTo>
                  <a:lnTo>
                    <a:pt x="1074414" y="1037"/>
                  </a:lnTo>
                  <a:lnTo>
                    <a:pt x="1123133" y="0"/>
                  </a:lnTo>
                  <a:lnTo>
                    <a:pt x="1171853" y="1037"/>
                  </a:lnTo>
                  <a:lnTo>
                    <a:pt x="1220042" y="4122"/>
                  </a:lnTo>
                  <a:lnTo>
                    <a:pt x="1267658" y="9212"/>
                  </a:lnTo>
                  <a:lnTo>
                    <a:pt x="1314661" y="16265"/>
                  </a:lnTo>
                  <a:lnTo>
                    <a:pt x="1361006" y="25239"/>
                  </a:lnTo>
                  <a:lnTo>
                    <a:pt x="1406653" y="36091"/>
                  </a:lnTo>
                  <a:lnTo>
                    <a:pt x="1451560" y="48780"/>
                  </a:lnTo>
                  <a:lnTo>
                    <a:pt x="1495683" y="63264"/>
                  </a:lnTo>
                  <a:lnTo>
                    <a:pt x="1538981" y="79499"/>
                  </a:lnTo>
                  <a:lnTo>
                    <a:pt x="1581412" y="97445"/>
                  </a:lnTo>
                  <a:lnTo>
                    <a:pt x="1622933" y="117059"/>
                  </a:lnTo>
                  <a:lnTo>
                    <a:pt x="1663503" y="138298"/>
                  </a:lnTo>
                  <a:lnTo>
                    <a:pt x="1703079" y="161121"/>
                  </a:lnTo>
                  <a:lnTo>
                    <a:pt x="1741620" y="185486"/>
                  </a:lnTo>
                  <a:lnTo>
                    <a:pt x="1779082" y="211350"/>
                  </a:lnTo>
                  <a:lnTo>
                    <a:pt x="1815424" y="238672"/>
                  </a:lnTo>
                  <a:lnTo>
                    <a:pt x="1850604" y="267408"/>
                  </a:lnTo>
                  <a:lnTo>
                    <a:pt x="1884580" y="297518"/>
                  </a:lnTo>
                  <a:lnTo>
                    <a:pt x="1917309" y="328958"/>
                  </a:lnTo>
                  <a:lnTo>
                    <a:pt x="1948749" y="361687"/>
                  </a:lnTo>
                  <a:lnTo>
                    <a:pt x="1978859" y="395663"/>
                  </a:lnTo>
                  <a:lnTo>
                    <a:pt x="2007595" y="430842"/>
                  </a:lnTo>
                  <a:lnTo>
                    <a:pt x="2034917" y="467185"/>
                  </a:lnTo>
                  <a:lnTo>
                    <a:pt x="2060781" y="504647"/>
                  </a:lnTo>
                  <a:lnTo>
                    <a:pt x="2085146" y="543187"/>
                  </a:lnTo>
                  <a:lnTo>
                    <a:pt x="2107969" y="582764"/>
                  </a:lnTo>
                  <a:lnTo>
                    <a:pt x="2129208" y="623333"/>
                  </a:lnTo>
                  <a:lnTo>
                    <a:pt x="2148822" y="664855"/>
                  </a:lnTo>
                  <a:lnTo>
                    <a:pt x="2166768" y="707286"/>
                  </a:lnTo>
                  <a:lnTo>
                    <a:pt x="2183004" y="750584"/>
                  </a:lnTo>
                  <a:lnTo>
                    <a:pt x="2197487" y="794707"/>
                  </a:lnTo>
                  <a:lnTo>
                    <a:pt x="2210176" y="839613"/>
                  </a:lnTo>
                  <a:lnTo>
                    <a:pt x="2221028" y="885261"/>
                  </a:lnTo>
                  <a:lnTo>
                    <a:pt x="2230002" y="931606"/>
                  </a:lnTo>
                  <a:lnTo>
                    <a:pt x="2237055" y="978609"/>
                  </a:lnTo>
                  <a:lnTo>
                    <a:pt x="2242145" y="1026226"/>
                  </a:lnTo>
                  <a:lnTo>
                    <a:pt x="2245230" y="1074415"/>
                  </a:lnTo>
                  <a:lnTo>
                    <a:pt x="2246265" y="1123134"/>
                  </a:lnTo>
                  <a:lnTo>
                    <a:pt x="2245230" y="1171853"/>
                  </a:lnTo>
                  <a:lnTo>
                    <a:pt x="2242145" y="1220042"/>
                  </a:lnTo>
                  <a:lnTo>
                    <a:pt x="2237055" y="1267659"/>
                  </a:lnTo>
                  <a:lnTo>
                    <a:pt x="2230002" y="1314661"/>
                  </a:lnTo>
                  <a:lnTo>
                    <a:pt x="2221028" y="1361007"/>
                  </a:lnTo>
                  <a:lnTo>
                    <a:pt x="2210176" y="1406654"/>
                  </a:lnTo>
                  <a:lnTo>
                    <a:pt x="2197487" y="1451561"/>
                  </a:lnTo>
                  <a:lnTo>
                    <a:pt x="2183004" y="1495684"/>
                  </a:lnTo>
                  <a:lnTo>
                    <a:pt x="2166768" y="1538982"/>
                  </a:lnTo>
                  <a:lnTo>
                    <a:pt x="2148822" y="1581413"/>
                  </a:lnTo>
                  <a:lnTo>
                    <a:pt x="2129208" y="1622934"/>
                  </a:lnTo>
                  <a:lnTo>
                    <a:pt x="2107969" y="1663504"/>
                  </a:lnTo>
                  <a:lnTo>
                    <a:pt x="2085146" y="1703080"/>
                  </a:lnTo>
                  <a:lnTo>
                    <a:pt x="2060781" y="1741621"/>
                  </a:lnTo>
                  <a:lnTo>
                    <a:pt x="2034917" y="1779083"/>
                  </a:lnTo>
                  <a:lnTo>
                    <a:pt x="2007595" y="1815425"/>
                  </a:lnTo>
                  <a:lnTo>
                    <a:pt x="1978859" y="1850605"/>
                  </a:lnTo>
                  <a:lnTo>
                    <a:pt x="1948749" y="1884581"/>
                  </a:lnTo>
                  <a:lnTo>
                    <a:pt x="1917309" y="1917310"/>
                  </a:lnTo>
                  <a:lnTo>
                    <a:pt x="1884580" y="1948750"/>
                  </a:lnTo>
                  <a:lnTo>
                    <a:pt x="1850604" y="1978860"/>
                  </a:lnTo>
                  <a:lnTo>
                    <a:pt x="1815424" y="2007596"/>
                  </a:lnTo>
                  <a:lnTo>
                    <a:pt x="1779082" y="2034918"/>
                  </a:lnTo>
                  <a:lnTo>
                    <a:pt x="1741620" y="2060782"/>
                  </a:lnTo>
                  <a:lnTo>
                    <a:pt x="1703079" y="2085146"/>
                  </a:lnTo>
                  <a:lnTo>
                    <a:pt x="1663503" y="2107970"/>
                  </a:lnTo>
                  <a:lnTo>
                    <a:pt x="1622933" y="2129209"/>
                  </a:lnTo>
                  <a:lnTo>
                    <a:pt x="1581412" y="2148823"/>
                  </a:lnTo>
                  <a:lnTo>
                    <a:pt x="1538981" y="2166769"/>
                  </a:lnTo>
                  <a:lnTo>
                    <a:pt x="1495683" y="2183004"/>
                  </a:lnTo>
                  <a:lnTo>
                    <a:pt x="1451560" y="2197488"/>
                  </a:lnTo>
                  <a:lnTo>
                    <a:pt x="1406653" y="2210177"/>
                  </a:lnTo>
                  <a:lnTo>
                    <a:pt x="1361006" y="2221029"/>
                  </a:lnTo>
                  <a:lnTo>
                    <a:pt x="1314661" y="2230003"/>
                  </a:lnTo>
                  <a:lnTo>
                    <a:pt x="1267658" y="2237056"/>
                  </a:lnTo>
                  <a:lnTo>
                    <a:pt x="1220042" y="2242146"/>
                  </a:lnTo>
                  <a:lnTo>
                    <a:pt x="1171853" y="2245231"/>
                  </a:lnTo>
                  <a:lnTo>
                    <a:pt x="1123142" y="2246268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sp>
        <p:nvSpPr>
          <p:cNvPr id="15" name="object 4"/>
          <p:cNvSpPr txBox="1"/>
          <p:nvPr/>
        </p:nvSpPr>
        <p:spPr>
          <a:xfrm rot="21000000">
            <a:off x="3041638" y="5601540"/>
            <a:ext cx="13892640" cy="1282402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lnSpc>
                <a:spcPts val="10000"/>
              </a:lnSpc>
              <a:defRPr/>
            </a:pPr>
            <a:r>
              <a:rPr lang="en-US" altLang="ko-KR" sz="8000" b="1" spc="1014" smtClean="0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“</a:t>
            </a:r>
            <a:r>
              <a:rPr lang="ko-KR" altLang="en-US" sz="8000" b="1" spc="1014" smtClean="0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긴급</a:t>
            </a:r>
            <a:r>
              <a:rPr lang="en-US" altLang="ko-KR" sz="8000" b="1" spc="1014" smtClean="0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 </a:t>
            </a:r>
            <a:r>
              <a:rPr lang="ko-KR" altLang="en-US" sz="8000" b="1" spc="1014" smtClean="0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대피소</a:t>
            </a:r>
            <a:r>
              <a:rPr lang="en-US" altLang="ko-KR" sz="8000" b="1" spc="1014" smtClean="0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 </a:t>
            </a:r>
            <a:r>
              <a:rPr lang="ko-KR" altLang="en-US" sz="8000" b="1" spc="1014" smtClean="0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안내 앱 개발</a:t>
            </a:r>
            <a:r>
              <a:rPr lang="en-US" altLang="ko-KR" sz="8000" b="1" spc="1014" smtClean="0">
                <a:solidFill>
                  <a:srgbClr val="0000CC"/>
                </a:solidFill>
                <a:latin typeface="메이플스토리 OTF"/>
                <a:ea typeface="메이플스토리 OTF"/>
                <a:cs typeface="나눔바른펜OTF"/>
              </a:rPr>
              <a:t>”</a:t>
            </a:r>
            <a:endParaRPr sz="8000" b="1" dirty="0">
              <a:solidFill>
                <a:srgbClr val="0000CC"/>
              </a:solidFill>
              <a:latin typeface="메이플스토리 OTF"/>
              <a:ea typeface="메이플스토리 OTF"/>
              <a:cs typeface="나눔바른펜OT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F800290-F9B8-C5AD-8FD5-B3951CE61268}"/>
              </a:ext>
            </a:extLst>
          </p:cNvPr>
          <p:cNvSpPr/>
          <p:nvPr/>
        </p:nvSpPr>
        <p:spPr>
          <a:xfrm>
            <a:off x="0" y="-215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157A441E-0C04-116F-E85E-3613B26C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1333500"/>
            <a:ext cx="10795004" cy="1493358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대피소 조회</a:t>
            </a:r>
            <a:endParaRPr lang="ko-KR" altLang="en-US" sz="7200" spc="24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0819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3082925" cy="10287000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05139" y="0"/>
                </a:lnTo>
                <a:lnTo>
                  <a:pt x="3082374" y="10286999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9800" y="1104900"/>
            <a:ext cx="7696200" cy="1924245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위치에 따른 대피소 검색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내 현재 위치가 강원도 원주시 </a:t>
            </a:r>
            <a:r>
              <a:rPr lang="ko-KR" altLang="en-US" sz="3000" spc="80" dirty="0" err="1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흥업면일</a:t>
            </a: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경우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원주시 흥업면이라는 정보를 갖고 대피소를 검색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3" name="그림 12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1B526856-DA99-8738-D6B2-DD38561AE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1482"/>
          <a:stretch/>
        </p:blipFill>
        <p:spPr>
          <a:xfrm>
            <a:off x="3586241" y="362790"/>
            <a:ext cx="5282314" cy="9334500"/>
          </a:xfrm>
          <a:prstGeom prst="rect">
            <a:avLst/>
          </a:prstGeom>
        </p:spPr>
      </p:pic>
      <p:pic>
        <p:nvPicPr>
          <p:cNvPr id="15" name="그림 14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E08EC40D-074F-125A-5B3F-A4758E78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1482"/>
          <a:stretch/>
        </p:blipFill>
        <p:spPr>
          <a:xfrm>
            <a:off x="3586241" y="362790"/>
            <a:ext cx="5273608" cy="9334500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8C696A0C-5FD9-AA94-BB71-9CBAEDCCF7E5}"/>
              </a:ext>
            </a:extLst>
          </p:cNvPr>
          <p:cNvSpPr txBox="1"/>
          <p:nvPr/>
        </p:nvSpPr>
        <p:spPr>
          <a:xfrm>
            <a:off x="9829800" y="3695700"/>
            <a:ext cx="7696200" cy="1334340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가장 가까운 대피소 검색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내 현재 위치에서 가장 가까운 대피소를 찾아준다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8" name="그림 17" descr="텍스트, 지도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A207128B-8B65-D182-901A-383243342A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111"/>
          <a:stretch/>
        </p:blipFill>
        <p:spPr>
          <a:xfrm>
            <a:off x="3586241" y="362790"/>
            <a:ext cx="5273608" cy="9334500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AD6F155D-0284-D884-9938-78C618BCAD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3848100"/>
            <a:ext cx="609600" cy="609600"/>
          </a:xfrm>
          <a:prstGeom prst="rect">
            <a:avLst/>
          </a:prstGeom>
        </p:spPr>
      </p:pic>
      <p:pic>
        <p:nvPicPr>
          <p:cNvPr id="22" name="그림 21" descr="그래픽, 블랙, 상징, 로고이(가) 표시된 사진&#10;&#10;자동 생성된 설명">
            <a:extLst>
              <a:ext uri="{FF2B5EF4-FFF2-40B4-BE49-F238E27FC236}">
                <a16:creationId xmlns:a16="http://schemas.microsoft.com/office/drawing/2014/main" id="{39FF75F8-9619-EF72-43DD-E1CBC7074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988" y="5527439"/>
            <a:ext cx="835261" cy="835261"/>
          </a:xfrm>
          <a:prstGeom prst="rect">
            <a:avLst/>
          </a:prstGeom>
        </p:spPr>
      </p:pic>
      <p:sp>
        <p:nvSpPr>
          <p:cNvPr id="23" name="object 8">
            <a:extLst>
              <a:ext uri="{FF2B5EF4-FFF2-40B4-BE49-F238E27FC236}">
                <a16:creationId xmlns:a16="http://schemas.microsoft.com/office/drawing/2014/main" id="{9415789C-EEF3-8B89-A4BD-A1E949A64E65}"/>
              </a:ext>
            </a:extLst>
          </p:cNvPr>
          <p:cNvSpPr txBox="1"/>
          <p:nvPr/>
        </p:nvSpPr>
        <p:spPr>
          <a:xfrm>
            <a:off x="9982200" y="5562226"/>
            <a:ext cx="7696200" cy="1334340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대피소 </a:t>
            </a:r>
            <a:r>
              <a:rPr lang="ko-KR" altLang="en-US" sz="40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재검색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내 현재 위치에서 가장 가까운 대피소를 찾아준다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지도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8B755F06-3D79-333C-D5FE-7D6BDBE0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111"/>
          <a:stretch/>
        </p:blipFill>
        <p:spPr>
          <a:xfrm>
            <a:off x="8138423" y="327143"/>
            <a:ext cx="3886200" cy="818820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3082925" cy="10287000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05139" y="0"/>
                </a:lnTo>
                <a:lnTo>
                  <a:pt x="3082374" y="10286999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30200" y="727287"/>
            <a:ext cx="4419600" cy="3693960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길찾기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네이버지도 </a:t>
            </a:r>
            <a:r>
              <a:rPr lang="en-US" altLang="ko-KR" sz="3000" spc="80" dirty="0" err="1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api</a:t>
            </a: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의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en-US" altLang="ko-KR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direction5 </a:t>
            </a: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기능을 이용해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자동차 경로로 본인위치에서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대피소 까지의 경로를 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나타내 준다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D6F549DD-F083-47E6-56DA-77CC61C59219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273425" y="495299"/>
            <a:ext cx="4419600" cy="7799053"/>
          </a:xfrm>
          <a:prstGeom prst="rect">
            <a:avLst/>
          </a:prstGeom>
        </p:spPr>
      </p:pic>
      <p:pic>
        <p:nvPicPr>
          <p:cNvPr id="5" name="그림 4" descr="텍스트, 지도, 스크린샷, 아틀라스이(가) 표시된 사진&#10;&#10;자동 생성된 설명">
            <a:extLst>
              <a:ext uri="{FF2B5EF4-FFF2-40B4-BE49-F238E27FC236}">
                <a16:creationId xmlns:a16="http://schemas.microsoft.com/office/drawing/2014/main" id="{15A5CBAE-821A-FD9D-6463-90DA5451BA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5" b="1852"/>
          <a:stretch/>
        </p:blipFill>
        <p:spPr>
          <a:xfrm>
            <a:off x="8138423" y="327143"/>
            <a:ext cx="3886200" cy="8188208"/>
          </a:xfrm>
          <a:prstGeom prst="rect">
            <a:avLst/>
          </a:prstGeom>
        </p:spPr>
      </p:pic>
      <p:pic>
        <p:nvPicPr>
          <p:cNvPr id="7" name="그림 6" descr="텍스트, 지도, 아틀라스, 스크린샷이(가) 표시된 사진&#10;&#10;자동 생성된 설명">
            <a:extLst>
              <a:ext uri="{FF2B5EF4-FFF2-40B4-BE49-F238E27FC236}">
                <a16:creationId xmlns:a16="http://schemas.microsoft.com/office/drawing/2014/main" id="{C4F5E28E-577E-E4D8-7278-E419432C81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" b="2189"/>
          <a:stretch/>
        </p:blipFill>
        <p:spPr>
          <a:xfrm>
            <a:off x="8138423" y="327143"/>
            <a:ext cx="3886200" cy="8188208"/>
          </a:xfrm>
          <a:prstGeom prst="rect">
            <a:avLst/>
          </a:prstGeom>
        </p:spPr>
      </p:pic>
      <p:pic>
        <p:nvPicPr>
          <p:cNvPr id="11" name="그림 10" descr="그래픽, 스크린샷, 원, 하트이(가) 표시된 사진&#10;&#10;자동 생성된 설명">
            <a:extLst>
              <a:ext uri="{FF2B5EF4-FFF2-40B4-BE49-F238E27FC236}">
                <a16:creationId xmlns:a16="http://schemas.microsoft.com/office/drawing/2014/main" id="{F366279D-0386-B987-3EAD-74F5AFB26D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725630"/>
            <a:ext cx="990600" cy="762000"/>
          </a:xfrm>
          <a:prstGeom prst="rect">
            <a:avLst/>
          </a:prstGeom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AB1C2A5D-3C90-5DD7-8DC4-B78639E971DE}"/>
              </a:ext>
            </a:extLst>
          </p:cNvPr>
          <p:cNvSpPr txBox="1"/>
          <p:nvPr/>
        </p:nvSpPr>
        <p:spPr>
          <a:xfrm>
            <a:off x="13258800" y="4914900"/>
            <a:ext cx="4419600" cy="3104055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40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경로 </a:t>
            </a:r>
            <a:r>
              <a:rPr lang="ko-KR" altLang="en-US" sz="40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재탐색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경로를 이탈 했을 시 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 err="1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재탐색</a:t>
            </a: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버튼을 누르면 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본인위치에서 대피소 까지의</a:t>
            </a:r>
            <a:endParaRPr lang="en-US" altLang="ko-KR" sz="3000" spc="80" dirty="0">
              <a:solidFill>
                <a:srgbClr val="FF0000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000" spc="80" dirty="0">
                <a:solidFill>
                  <a:srgbClr val="FF0000"/>
                </a:solidFill>
                <a:latin typeface="메이플스토리 OTF"/>
                <a:ea typeface="메이플스토리 OTF"/>
                <a:cs typeface="나눔고딕"/>
              </a:rPr>
              <a:t> 경로를 새로 나타내 준다</a:t>
            </a:r>
            <a:endParaRPr lang="en-US" altLang="ko-KR" sz="40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4" name="그림 13" descr="그래픽, 블랙, 상징, 로고이(가) 표시된 사진&#10;&#10;자동 생성된 설명">
            <a:extLst>
              <a:ext uri="{FF2B5EF4-FFF2-40B4-BE49-F238E27FC236}">
                <a16:creationId xmlns:a16="http://schemas.microsoft.com/office/drawing/2014/main" id="{47E286FA-D0C3-0C69-3386-0435F24FD9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296" y="4913243"/>
            <a:ext cx="835261" cy="8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0213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3" name="object 3"/>
          <p:cNvSpPr txBox="1"/>
          <p:nvPr/>
        </p:nvSpPr>
        <p:spPr>
          <a:xfrm rot="21000000">
            <a:off x="3168483" y="5351230"/>
            <a:ext cx="10769106" cy="2154470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lvl="0">
              <a:lnSpc>
                <a:spcPts val="17010"/>
              </a:lnSpc>
              <a:defRPr/>
            </a:pPr>
            <a:r>
              <a:rPr sz="17100" spc="850">
                <a:solidFill>
                  <a:srgbClr val="CC0045"/>
                </a:solidFill>
                <a:latin typeface="메이플스토리 OTF"/>
                <a:ea typeface="메이플스토리 OTF"/>
                <a:cs typeface="나눔바른펜OTF"/>
              </a:rPr>
              <a:t>감사합니다.</a:t>
            </a:r>
            <a:endParaRPr sz="17100">
              <a:latin typeface="메이플스토리 OTF"/>
              <a:ea typeface="메이플스토리 OTF"/>
              <a:cs typeface="나눔바른펜OT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22418" y="5801357"/>
            <a:ext cx="10680998" cy="3503295"/>
            <a:chOff x="8522417" y="5801357"/>
            <a:chExt cx="9765665" cy="3503295"/>
          </a:xfrm>
        </p:grpSpPr>
        <p:sp>
          <p:nvSpPr>
            <p:cNvPr id="5" name="object 5"/>
            <p:cNvSpPr/>
            <p:nvPr/>
          </p:nvSpPr>
          <p:spPr>
            <a:xfrm>
              <a:off x="8522417" y="7325577"/>
              <a:ext cx="9765665" cy="1911985"/>
            </a:xfrm>
            <a:custGeom>
              <a:avLst/>
              <a:gdLst/>
              <a:ahLst/>
              <a:cxnLst/>
              <a:rect l="l" t="t" r="r" b="b"/>
              <a:pathLst>
                <a:path w="9765665" h="1911984">
                  <a:moveTo>
                    <a:pt x="9765583" y="173339"/>
                  </a:moveTo>
                  <a:lnTo>
                    <a:pt x="29997" y="1911893"/>
                  </a:lnTo>
                  <a:lnTo>
                    <a:pt x="0" y="1743910"/>
                  </a:lnTo>
                  <a:lnTo>
                    <a:pt x="9765583" y="0"/>
                  </a:lnTo>
                  <a:lnTo>
                    <a:pt x="9765583" y="173339"/>
                  </a:lnTo>
                  <a:close/>
                </a:path>
              </a:pathLst>
            </a:custGeom>
            <a:solidFill>
              <a:srgbClr val="12006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6215238" y="5801357"/>
              <a:ext cx="1449705" cy="3503295"/>
            </a:xfrm>
            <a:custGeom>
              <a:avLst/>
              <a:gdLst/>
              <a:ahLst/>
              <a:cxnLst/>
              <a:rect l="l" t="t" r="r" b="b"/>
              <a:pathLst>
                <a:path w="1449705" h="3503295">
                  <a:moveTo>
                    <a:pt x="575182" y="3489935"/>
                  </a:moveTo>
                  <a:lnTo>
                    <a:pt x="0" y="3349053"/>
                  </a:lnTo>
                  <a:lnTo>
                    <a:pt x="820294" y="0"/>
                  </a:lnTo>
                  <a:lnTo>
                    <a:pt x="1449398" y="154088"/>
                  </a:lnTo>
                  <a:lnTo>
                    <a:pt x="629103" y="3503142"/>
                  </a:lnTo>
                  <a:lnTo>
                    <a:pt x="575182" y="3489935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3330215" cy="10287000"/>
            <a:chOff x="0" y="0"/>
            <a:chExt cx="3044825" cy="1028700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3044825" cy="10287000"/>
            </a:xfrm>
            <a:custGeom>
              <a:avLst/>
              <a:gdLst/>
              <a:ahLst/>
              <a:cxnLst/>
              <a:rect l="l" t="t" r="r" b="b"/>
              <a:pathLst>
                <a:path w="3044825" h="10287000">
                  <a:moveTo>
                    <a:pt x="3044591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1245083" y="0"/>
                  </a:lnTo>
                  <a:lnTo>
                    <a:pt x="3044591" y="10287000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574111"/>
              <a:ext cx="1644014" cy="974725"/>
            </a:xfrm>
            <a:custGeom>
              <a:avLst/>
              <a:gdLst/>
              <a:ahLst/>
              <a:cxnLst/>
              <a:rect l="l" t="t" r="r" b="b"/>
              <a:pathLst>
                <a:path w="1644014" h="974725">
                  <a:moveTo>
                    <a:pt x="0" y="0"/>
                  </a:moveTo>
                  <a:lnTo>
                    <a:pt x="1643963" y="339949"/>
                  </a:lnTo>
                  <a:lnTo>
                    <a:pt x="1512803" y="974230"/>
                  </a:lnTo>
                  <a:lnTo>
                    <a:pt x="0" y="6614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791298" y="585182"/>
            <a:ext cx="6299281" cy="3050540"/>
            <a:chOff x="11791298" y="585182"/>
            <a:chExt cx="5759450" cy="3050540"/>
          </a:xfrm>
        </p:grpSpPr>
        <p:sp>
          <p:nvSpPr>
            <p:cNvPr id="11" name="object 11"/>
            <p:cNvSpPr/>
            <p:nvPr/>
          </p:nvSpPr>
          <p:spPr>
            <a:xfrm>
              <a:off x="13863969" y="1015705"/>
              <a:ext cx="3686175" cy="2620010"/>
            </a:xfrm>
            <a:custGeom>
              <a:avLst/>
              <a:gdLst/>
              <a:ahLst/>
              <a:cxnLst/>
              <a:rect l="l" t="t" r="r" b="b"/>
              <a:pathLst>
                <a:path w="3686175" h="2620010">
                  <a:moveTo>
                    <a:pt x="0" y="2619726"/>
                  </a:moveTo>
                  <a:lnTo>
                    <a:pt x="1070645" y="0"/>
                  </a:lnTo>
                  <a:lnTo>
                    <a:pt x="3686179" y="1068932"/>
                  </a:lnTo>
                  <a:lnTo>
                    <a:pt x="0" y="2619726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791298" y="585182"/>
              <a:ext cx="2246630" cy="2246630"/>
            </a:xfrm>
            <a:custGeom>
              <a:avLst/>
              <a:gdLst/>
              <a:ahLst/>
              <a:cxnLst/>
              <a:rect l="l" t="t" r="r" b="b"/>
              <a:pathLst>
                <a:path w="2246630" h="2246630">
                  <a:moveTo>
                    <a:pt x="1123135" y="2246268"/>
                  </a:moveTo>
                  <a:lnTo>
                    <a:pt x="1074414" y="2245230"/>
                  </a:lnTo>
                  <a:lnTo>
                    <a:pt x="1026225" y="2242145"/>
                  </a:lnTo>
                  <a:lnTo>
                    <a:pt x="978608" y="2237055"/>
                  </a:lnTo>
                  <a:lnTo>
                    <a:pt x="931606" y="2230002"/>
                  </a:lnTo>
                  <a:lnTo>
                    <a:pt x="885260" y="2221029"/>
                  </a:lnTo>
                  <a:lnTo>
                    <a:pt x="839613" y="2210176"/>
                  </a:lnTo>
                  <a:lnTo>
                    <a:pt x="794706" y="2197487"/>
                  </a:lnTo>
                  <a:lnTo>
                    <a:pt x="750583" y="2183004"/>
                  </a:lnTo>
                  <a:lnTo>
                    <a:pt x="707285" y="2166768"/>
                  </a:lnTo>
                  <a:lnTo>
                    <a:pt x="664854" y="2148822"/>
                  </a:lnTo>
                  <a:lnTo>
                    <a:pt x="623332" y="2129209"/>
                  </a:lnTo>
                  <a:lnTo>
                    <a:pt x="582762" y="2107969"/>
                  </a:lnTo>
                  <a:lnTo>
                    <a:pt x="543186" y="2085146"/>
                  </a:lnTo>
                  <a:lnTo>
                    <a:pt x="504646" y="2060781"/>
                  </a:lnTo>
                  <a:lnTo>
                    <a:pt x="467183" y="2034917"/>
                  </a:lnTo>
                  <a:lnTo>
                    <a:pt x="430841" y="2007596"/>
                  </a:lnTo>
                  <a:lnTo>
                    <a:pt x="395661" y="1978859"/>
                  </a:lnTo>
                  <a:lnTo>
                    <a:pt x="361686" y="1948750"/>
                  </a:lnTo>
                  <a:lnTo>
                    <a:pt x="328957" y="1917309"/>
                  </a:lnTo>
                  <a:lnTo>
                    <a:pt x="297516" y="1884580"/>
                  </a:lnTo>
                  <a:lnTo>
                    <a:pt x="267407" y="1850605"/>
                  </a:lnTo>
                  <a:lnTo>
                    <a:pt x="238670" y="1815425"/>
                  </a:lnTo>
                  <a:lnTo>
                    <a:pt x="211349" y="1779083"/>
                  </a:lnTo>
                  <a:lnTo>
                    <a:pt x="185485" y="1741620"/>
                  </a:lnTo>
                  <a:lnTo>
                    <a:pt x="161120" y="1703080"/>
                  </a:lnTo>
                  <a:lnTo>
                    <a:pt x="138297" y="1663504"/>
                  </a:lnTo>
                  <a:lnTo>
                    <a:pt x="117057" y="1622934"/>
                  </a:lnTo>
                  <a:lnTo>
                    <a:pt x="97444" y="1581412"/>
                  </a:lnTo>
                  <a:lnTo>
                    <a:pt x="79498" y="1538982"/>
                  </a:lnTo>
                  <a:lnTo>
                    <a:pt x="63262" y="1495683"/>
                  </a:lnTo>
                  <a:lnTo>
                    <a:pt x="48779" y="1451560"/>
                  </a:lnTo>
                  <a:lnTo>
                    <a:pt x="36090" y="1406654"/>
                  </a:lnTo>
                  <a:lnTo>
                    <a:pt x="25237" y="1361007"/>
                  </a:lnTo>
                  <a:lnTo>
                    <a:pt x="16264" y="1314661"/>
                  </a:lnTo>
                  <a:lnTo>
                    <a:pt x="9211" y="1267659"/>
                  </a:lnTo>
                  <a:lnTo>
                    <a:pt x="4121" y="1220042"/>
                  </a:lnTo>
                  <a:lnTo>
                    <a:pt x="1036" y="1171853"/>
                  </a:lnTo>
                  <a:lnTo>
                    <a:pt x="0" y="1123197"/>
                  </a:lnTo>
                  <a:lnTo>
                    <a:pt x="1036" y="1074414"/>
                  </a:lnTo>
                  <a:lnTo>
                    <a:pt x="4121" y="1026225"/>
                  </a:lnTo>
                  <a:lnTo>
                    <a:pt x="9211" y="978608"/>
                  </a:lnTo>
                  <a:lnTo>
                    <a:pt x="16264" y="931606"/>
                  </a:lnTo>
                  <a:lnTo>
                    <a:pt x="25237" y="885260"/>
                  </a:lnTo>
                  <a:lnTo>
                    <a:pt x="36090" y="839613"/>
                  </a:lnTo>
                  <a:lnTo>
                    <a:pt x="48779" y="794707"/>
                  </a:lnTo>
                  <a:lnTo>
                    <a:pt x="63262" y="750583"/>
                  </a:lnTo>
                  <a:lnTo>
                    <a:pt x="79498" y="707285"/>
                  </a:lnTo>
                  <a:lnTo>
                    <a:pt x="97444" y="664854"/>
                  </a:lnTo>
                  <a:lnTo>
                    <a:pt x="117057" y="623333"/>
                  </a:lnTo>
                  <a:lnTo>
                    <a:pt x="138297" y="582763"/>
                  </a:lnTo>
                  <a:lnTo>
                    <a:pt x="161120" y="543187"/>
                  </a:lnTo>
                  <a:lnTo>
                    <a:pt x="185485" y="504647"/>
                  </a:lnTo>
                  <a:lnTo>
                    <a:pt x="211349" y="467184"/>
                  </a:lnTo>
                  <a:lnTo>
                    <a:pt x="238670" y="430842"/>
                  </a:lnTo>
                  <a:lnTo>
                    <a:pt x="267407" y="395662"/>
                  </a:lnTo>
                  <a:lnTo>
                    <a:pt x="297516" y="361687"/>
                  </a:lnTo>
                  <a:lnTo>
                    <a:pt x="328957" y="328958"/>
                  </a:lnTo>
                  <a:lnTo>
                    <a:pt x="361686" y="297517"/>
                  </a:lnTo>
                  <a:lnTo>
                    <a:pt x="395661" y="267408"/>
                  </a:lnTo>
                  <a:lnTo>
                    <a:pt x="430841" y="238671"/>
                  </a:lnTo>
                  <a:lnTo>
                    <a:pt x="467183" y="211350"/>
                  </a:lnTo>
                  <a:lnTo>
                    <a:pt x="504646" y="185486"/>
                  </a:lnTo>
                  <a:lnTo>
                    <a:pt x="543186" y="161121"/>
                  </a:lnTo>
                  <a:lnTo>
                    <a:pt x="582762" y="138298"/>
                  </a:lnTo>
                  <a:lnTo>
                    <a:pt x="623332" y="117058"/>
                  </a:lnTo>
                  <a:lnTo>
                    <a:pt x="664854" y="97445"/>
                  </a:lnTo>
                  <a:lnTo>
                    <a:pt x="707285" y="79499"/>
                  </a:lnTo>
                  <a:lnTo>
                    <a:pt x="750583" y="63263"/>
                  </a:lnTo>
                  <a:lnTo>
                    <a:pt x="794706" y="48780"/>
                  </a:lnTo>
                  <a:lnTo>
                    <a:pt x="839613" y="36091"/>
                  </a:lnTo>
                  <a:lnTo>
                    <a:pt x="885260" y="25238"/>
                  </a:lnTo>
                  <a:lnTo>
                    <a:pt x="931606" y="16265"/>
                  </a:lnTo>
                  <a:lnTo>
                    <a:pt x="978608" y="9212"/>
                  </a:lnTo>
                  <a:lnTo>
                    <a:pt x="1026225" y="4122"/>
                  </a:lnTo>
                  <a:lnTo>
                    <a:pt x="1074414" y="1037"/>
                  </a:lnTo>
                  <a:lnTo>
                    <a:pt x="1123112" y="0"/>
                  </a:lnTo>
                  <a:lnTo>
                    <a:pt x="1171853" y="1037"/>
                  </a:lnTo>
                  <a:lnTo>
                    <a:pt x="1220042" y="4122"/>
                  </a:lnTo>
                  <a:lnTo>
                    <a:pt x="1267658" y="9212"/>
                  </a:lnTo>
                  <a:lnTo>
                    <a:pt x="1314661" y="16265"/>
                  </a:lnTo>
                  <a:lnTo>
                    <a:pt x="1361006" y="25238"/>
                  </a:lnTo>
                  <a:lnTo>
                    <a:pt x="1406653" y="36091"/>
                  </a:lnTo>
                  <a:lnTo>
                    <a:pt x="1451560" y="48780"/>
                  </a:lnTo>
                  <a:lnTo>
                    <a:pt x="1495683" y="63263"/>
                  </a:lnTo>
                  <a:lnTo>
                    <a:pt x="1538981" y="79499"/>
                  </a:lnTo>
                  <a:lnTo>
                    <a:pt x="1581412" y="97445"/>
                  </a:lnTo>
                  <a:lnTo>
                    <a:pt x="1622933" y="117058"/>
                  </a:lnTo>
                  <a:lnTo>
                    <a:pt x="1663503" y="138298"/>
                  </a:lnTo>
                  <a:lnTo>
                    <a:pt x="1703079" y="161121"/>
                  </a:lnTo>
                  <a:lnTo>
                    <a:pt x="1741620" y="185486"/>
                  </a:lnTo>
                  <a:lnTo>
                    <a:pt x="1779082" y="211350"/>
                  </a:lnTo>
                  <a:lnTo>
                    <a:pt x="1815424" y="238671"/>
                  </a:lnTo>
                  <a:lnTo>
                    <a:pt x="1850604" y="267408"/>
                  </a:lnTo>
                  <a:lnTo>
                    <a:pt x="1884580" y="297517"/>
                  </a:lnTo>
                  <a:lnTo>
                    <a:pt x="1917309" y="328958"/>
                  </a:lnTo>
                  <a:lnTo>
                    <a:pt x="1948749" y="361687"/>
                  </a:lnTo>
                  <a:lnTo>
                    <a:pt x="1978859" y="395662"/>
                  </a:lnTo>
                  <a:lnTo>
                    <a:pt x="2007595" y="430842"/>
                  </a:lnTo>
                  <a:lnTo>
                    <a:pt x="2034917" y="467184"/>
                  </a:lnTo>
                  <a:lnTo>
                    <a:pt x="2060781" y="504647"/>
                  </a:lnTo>
                  <a:lnTo>
                    <a:pt x="2085146" y="543187"/>
                  </a:lnTo>
                  <a:lnTo>
                    <a:pt x="2107969" y="582763"/>
                  </a:lnTo>
                  <a:lnTo>
                    <a:pt x="2129208" y="623333"/>
                  </a:lnTo>
                  <a:lnTo>
                    <a:pt x="2148822" y="664854"/>
                  </a:lnTo>
                  <a:lnTo>
                    <a:pt x="2166768" y="707285"/>
                  </a:lnTo>
                  <a:lnTo>
                    <a:pt x="2183004" y="750583"/>
                  </a:lnTo>
                  <a:lnTo>
                    <a:pt x="2197487" y="794707"/>
                  </a:lnTo>
                  <a:lnTo>
                    <a:pt x="2210176" y="839613"/>
                  </a:lnTo>
                  <a:lnTo>
                    <a:pt x="2221028" y="885260"/>
                  </a:lnTo>
                  <a:lnTo>
                    <a:pt x="2230002" y="931606"/>
                  </a:lnTo>
                  <a:lnTo>
                    <a:pt x="2237055" y="978608"/>
                  </a:lnTo>
                  <a:lnTo>
                    <a:pt x="2242145" y="1026225"/>
                  </a:lnTo>
                  <a:lnTo>
                    <a:pt x="2245230" y="1074414"/>
                  </a:lnTo>
                  <a:lnTo>
                    <a:pt x="2246266" y="1123070"/>
                  </a:lnTo>
                  <a:lnTo>
                    <a:pt x="2245230" y="1171853"/>
                  </a:lnTo>
                  <a:lnTo>
                    <a:pt x="2242145" y="1220042"/>
                  </a:lnTo>
                  <a:lnTo>
                    <a:pt x="2237055" y="1267659"/>
                  </a:lnTo>
                  <a:lnTo>
                    <a:pt x="2230002" y="1314661"/>
                  </a:lnTo>
                  <a:lnTo>
                    <a:pt x="2221028" y="1361007"/>
                  </a:lnTo>
                  <a:lnTo>
                    <a:pt x="2210176" y="1406654"/>
                  </a:lnTo>
                  <a:lnTo>
                    <a:pt x="2197487" y="1451560"/>
                  </a:lnTo>
                  <a:lnTo>
                    <a:pt x="2183004" y="1495683"/>
                  </a:lnTo>
                  <a:lnTo>
                    <a:pt x="2166768" y="1538982"/>
                  </a:lnTo>
                  <a:lnTo>
                    <a:pt x="2148822" y="1581412"/>
                  </a:lnTo>
                  <a:lnTo>
                    <a:pt x="2129208" y="1622934"/>
                  </a:lnTo>
                  <a:lnTo>
                    <a:pt x="2107969" y="1663504"/>
                  </a:lnTo>
                  <a:lnTo>
                    <a:pt x="2085146" y="1703080"/>
                  </a:lnTo>
                  <a:lnTo>
                    <a:pt x="2060781" y="1741620"/>
                  </a:lnTo>
                  <a:lnTo>
                    <a:pt x="2034917" y="1779083"/>
                  </a:lnTo>
                  <a:lnTo>
                    <a:pt x="2007595" y="1815425"/>
                  </a:lnTo>
                  <a:lnTo>
                    <a:pt x="1978859" y="1850605"/>
                  </a:lnTo>
                  <a:lnTo>
                    <a:pt x="1948749" y="1884580"/>
                  </a:lnTo>
                  <a:lnTo>
                    <a:pt x="1917309" y="1917309"/>
                  </a:lnTo>
                  <a:lnTo>
                    <a:pt x="1884580" y="1948750"/>
                  </a:lnTo>
                  <a:lnTo>
                    <a:pt x="1850604" y="1978859"/>
                  </a:lnTo>
                  <a:lnTo>
                    <a:pt x="1815424" y="2007596"/>
                  </a:lnTo>
                  <a:lnTo>
                    <a:pt x="1779082" y="2034917"/>
                  </a:lnTo>
                  <a:lnTo>
                    <a:pt x="1741620" y="2060781"/>
                  </a:lnTo>
                  <a:lnTo>
                    <a:pt x="1703079" y="2085146"/>
                  </a:lnTo>
                  <a:lnTo>
                    <a:pt x="1663503" y="2107969"/>
                  </a:lnTo>
                  <a:lnTo>
                    <a:pt x="1622933" y="2129209"/>
                  </a:lnTo>
                  <a:lnTo>
                    <a:pt x="1581412" y="2148822"/>
                  </a:lnTo>
                  <a:lnTo>
                    <a:pt x="1538981" y="2166768"/>
                  </a:lnTo>
                  <a:lnTo>
                    <a:pt x="1495683" y="2183004"/>
                  </a:lnTo>
                  <a:lnTo>
                    <a:pt x="1451560" y="2197487"/>
                  </a:lnTo>
                  <a:lnTo>
                    <a:pt x="1406653" y="2210176"/>
                  </a:lnTo>
                  <a:lnTo>
                    <a:pt x="1361006" y="2221029"/>
                  </a:lnTo>
                  <a:lnTo>
                    <a:pt x="1314661" y="2230002"/>
                  </a:lnTo>
                  <a:lnTo>
                    <a:pt x="1267658" y="2237055"/>
                  </a:lnTo>
                  <a:lnTo>
                    <a:pt x="1220042" y="2242145"/>
                  </a:lnTo>
                  <a:lnTo>
                    <a:pt x="1171853" y="2245230"/>
                  </a:lnTo>
                  <a:lnTo>
                    <a:pt x="1123135" y="2246268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4AE391-1B74-2C50-8E2E-1ECE244C4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815563"/>
            <a:ext cx="12496800" cy="8655872"/>
          </a:xfrm>
          <a:prstGeom prst="rect">
            <a:avLst/>
          </a:prstGeom>
        </p:spPr>
      </p:pic>
      <p:pic>
        <p:nvPicPr>
          <p:cNvPr id="9" name="그림 8" descr="텍스트, 소프트웨어, 웹 페이지, 번호이(가) 표시된 사진&#10;&#10;자동 생성된 설명">
            <a:extLst>
              <a:ext uri="{FF2B5EF4-FFF2-40B4-BE49-F238E27FC236}">
                <a16:creationId xmlns:a16="http://schemas.microsoft.com/office/drawing/2014/main" id="{35019D24-6F99-EFCF-EE99-4E88BB49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04900"/>
            <a:ext cx="8935858" cy="7353300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6B96A2F-AE26-B6F1-7DCF-FE85F6D47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258" y="847037"/>
            <a:ext cx="4214308" cy="8181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372072" cy="10287000"/>
            <a:chOff x="0" y="0"/>
            <a:chExt cx="7372072" cy="10287000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52423" y="2381396"/>
              <a:ext cx="4819649" cy="76009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3082925" cy="10287000"/>
            </a:xfrm>
            <a:custGeom>
              <a:avLst/>
              <a:gdLst/>
              <a:ahLst/>
              <a:cxnLst/>
              <a:rect l="l" t="t" r="r" b="b"/>
              <a:pathLst>
                <a:path w="3082925" h="10287000">
                  <a:moveTo>
                    <a:pt x="3082373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1205139" y="0"/>
                  </a:lnTo>
                  <a:lnTo>
                    <a:pt x="3082373" y="10286998"/>
                  </a:lnTo>
                  <a:close/>
                </a:path>
              </a:pathLst>
            </a:custGeom>
            <a:solidFill>
              <a:srgbClr val="12006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609185" y="0"/>
            <a:ext cx="3172460" cy="1123315"/>
            <a:chOff x="8609185" y="0"/>
            <a:chExt cx="3172460" cy="1123315"/>
          </a:xfrm>
        </p:grpSpPr>
        <p:sp>
          <p:nvSpPr>
            <p:cNvPr id="6" name="object 6"/>
            <p:cNvSpPr/>
            <p:nvPr/>
          </p:nvSpPr>
          <p:spPr>
            <a:xfrm>
              <a:off x="8609185" y="1"/>
              <a:ext cx="1225550" cy="843915"/>
            </a:xfrm>
            <a:custGeom>
              <a:avLst/>
              <a:gdLst/>
              <a:ahLst/>
              <a:cxnLst/>
              <a:rect l="l" t="t" r="r" b="b"/>
              <a:pathLst>
                <a:path w="1225550" h="843915">
                  <a:moveTo>
                    <a:pt x="487622" y="843587"/>
                  </a:moveTo>
                  <a:lnTo>
                    <a:pt x="0" y="417279"/>
                  </a:lnTo>
                  <a:lnTo>
                    <a:pt x="364810" y="0"/>
                  </a:lnTo>
                  <a:lnTo>
                    <a:pt x="1225136" y="0"/>
                  </a:lnTo>
                  <a:lnTo>
                    <a:pt x="487622" y="843587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326253" y="0"/>
              <a:ext cx="2455545" cy="1123315"/>
            </a:xfrm>
            <a:custGeom>
              <a:avLst/>
              <a:gdLst/>
              <a:ahLst/>
              <a:cxnLst/>
              <a:rect l="l" t="t" r="r" b="b"/>
              <a:pathLst>
                <a:path w="2455545" h="1123315">
                  <a:moveTo>
                    <a:pt x="0" y="1123222"/>
                  </a:moveTo>
                  <a:lnTo>
                    <a:pt x="964058" y="0"/>
                  </a:lnTo>
                  <a:lnTo>
                    <a:pt x="1366814" y="0"/>
                  </a:lnTo>
                  <a:lnTo>
                    <a:pt x="2455058" y="934036"/>
                  </a:lnTo>
                  <a:lnTo>
                    <a:pt x="0" y="1123222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23510" y="6723851"/>
            <a:ext cx="7485380" cy="2343949"/>
          </a:xfrm>
          <a:prstGeom prst="rect">
            <a:avLst/>
          </a:prstGeom>
        </p:spPr>
        <p:txBody>
          <a:bodyPr vert="horz" wrap="square" lIns="0" tIns="13017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25"/>
              </a:spcBef>
              <a:defRPr/>
            </a:pPr>
            <a:r>
              <a:rPr sz="3200" spc="9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정부대표</a:t>
            </a:r>
            <a:r>
              <a:rPr sz="3200" spc="22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9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재난안전</a:t>
            </a:r>
            <a:r>
              <a:rPr sz="3200" spc="22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8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포털앱</a:t>
            </a:r>
          </a:p>
          <a:p>
            <a:pPr marR="5080" lvl="0" algn="r">
              <a:lnSpc>
                <a:spcPct val="100000"/>
              </a:lnSpc>
              <a:spcBef>
                <a:spcPts val="810"/>
              </a:spcBef>
              <a:defRPr/>
            </a:pPr>
            <a:r>
              <a:rPr sz="2800" spc="2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재난</a:t>
            </a:r>
            <a:r>
              <a:rPr sz="2800" spc="9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발생시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필요한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다양한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4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재난안전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정보를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2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제공</a:t>
            </a:r>
          </a:p>
          <a:p>
            <a:pPr marR="5080" lvl="0" algn="r">
              <a:lnSpc>
                <a:spcPct val="100000"/>
              </a:lnSpc>
              <a:spcBef>
                <a:spcPts val="1425"/>
              </a:spcBef>
              <a:defRPr/>
            </a:pPr>
            <a:r>
              <a:rPr sz="3200" spc="8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다양한</a:t>
            </a:r>
            <a:r>
              <a:rPr sz="3200" spc="24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8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정보를</a:t>
            </a:r>
            <a:r>
              <a:rPr sz="3200" spc="24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8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하나의</a:t>
            </a:r>
            <a:r>
              <a:rPr sz="3200" spc="24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앱을</a:t>
            </a:r>
            <a:r>
              <a:rPr sz="3200" spc="24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통해</a:t>
            </a:r>
            <a:r>
              <a:rPr sz="3200" spc="245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제공</a:t>
            </a:r>
          </a:p>
          <a:p>
            <a:pPr marR="5080" lvl="0" algn="r">
              <a:lnSpc>
                <a:spcPct val="100000"/>
              </a:lnSpc>
              <a:spcBef>
                <a:spcPts val="810"/>
              </a:spcBef>
              <a:defRPr/>
            </a:pPr>
            <a:r>
              <a:rPr sz="2800" spc="4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국민행동요령,</a:t>
            </a:r>
            <a:r>
              <a:rPr sz="2800" spc="9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4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재난문자,</a:t>
            </a:r>
            <a:r>
              <a:rPr sz="2800" spc="9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3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대피소</a:t>
            </a:r>
            <a:r>
              <a:rPr sz="2800" spc="9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 spc="25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조회</a:t>
            </a:r>
            <a:r>
              <a:rPr sz="2800" spc="1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8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등</a:t>
            </a:r>
            <a:endParaRPr sz="2800">
              <a:latin typeface="메이플스토리 OTF"/>
              <a:ea typeface="메이플스토리 OTF"/>
              <a:cs typeface="나눔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39723" y="958850"/>
            <a:ext cx="4775477" cy="1155700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sz="7500" b="1" spc="500">
                <a:latin typeface="메이플스토리 OTF"/>
                <a:ea typeface="메이플스토리 OTF"/>
              </a:rPr>
              <a:t>안</a:t>
            </a:r>
            <a:r>
              <a:rPr sz="7500" b="1" spc="710">
                <a:latin typeface="메이플스토리 OTF"/>
                <a:ea typeface="메이플스토리 OTF"/>
              </a:rPr>
              <a:t>전</a:t>
            </a:r>
            <a:r>
              <a:rPr sz="7500" b="1" spc="750">
                <a:latin typeface="메이플스토리 OTF"/>
                <a:ea typeface="메이플스토리 OTF"/>
              </a:rPr>
              <a:t>디</a:t>
            </a:r>
            <a:r>
              <a:rPr sz="7500" b="1" spc="765">
                <a:latin typeface="메이플스토리 OTF"/>
                <a:ea typeface="메이플스토리 OTF"/>
              </a:rPr>
              <a:t>딤</a:t>
            </a:r>
            <a:r>
              <a:rPr sz="7500" b="1" spc="525">
                <a:latin typeface="메이플스토리 OTF"/>
                <a:ea typeface="메이플스토리 OTF"/>
              </a:rPr>
              <a:t>돌</a:t>
            </a:r>
            <a:endParaRPr sz="7500" b="1">
              <a:latin typeface="메이플스토리 OTF"/>
              <a:ea typeface="메이플스토리 OTF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894985" y="0"/>
            <a:ext cx="3393440" cy="10287000"/>
            <a:chOff x="14894985" y="0"/>
            <a:chExt cx="3393440" cy="10287000"/>
          </a:xfrm>
        </p:grpSpPr>
        <p:sp>
          <p:nvSpPr>
            <p:cNvPr id="4" name="object 4"/>
            <p:cNvSpPr/>
            <p:nvPr/>
          </p:nvSpPr>
          <p:spPr>
            <a:xfrm>
              <a:off x="15016029" y="8196563"/>
              <a:ext cx="1428115" cy="1428115"/>
            </a:xfrm>
            <a:custGeom>
              <a:avLst/>
              <a:gdLst/>
              <a:ahLst/>
              <a:cxnLst/>
              <a:rect l="l" t="t" r="r" b="b"/>
              <a:pathLst>
                <a:path w="1428115" h="1428115">
                  <a:moveTo>
                    <a:pt x="713753" y="1427496"/>
                  </a:moveTo>
                  <a:lnTo>
                    <a:pt x="664880" y="1425850"/>
                  </a:lnTo>
                  <a:lnTo>
                    <a:pt x="616896" y="1420981"/>
                  </a:lnTo>
                  <a:lnTo>
                    <a:pt x="569902" y="1412995"/>
                  </a:lnTo>
                  <a:lnTo>
                    <a:pt x="524005" y="1402001"/>
                  </a:lnTo>
                  <a:lnTo>
                    <a:pt x="479310" y="1388102"/>
                  </a:lnTo>
                  <a:lnTo>
                    <a:pt x="435924" y="1371406"/>
                  </a:lnTo>
                  <a:lnTo>
                    <a:pt x="393954" y="1352020"/>
                  </a:lnTo>
                  <a:lnTo>
                    <a:pt x="353505" y="1330049"/>
                  </a:lnTo>
                  <a:lnTo>
                    <a:pt x="314684" y="1305599"/>
                  </a:lnTo>
                  <a:lnTo>
                    <a:pt x="277597" y="1278778"/>
                  </a:lnTo>
                  <a:lnTo>
                    <a:pt x="242351" y="1249691"/>
                  </a:lnTo>
                  <a:lnTo>
                    <a:pt x="209051" y="1218444"/>
                  </a:lnTo>
                  <a:lnTo>
                    <a:pt x="177805" y="1185145"/>
                  </a:lnTo>
                  <a:lnTo>
                    <a:pt x="148717" y="1149898"/>
                  </a:lnTo>
                  <a:lnTo>
                    <a:pt x="121896" y="1112812"/>
                  </a:lnTo>
                  <a:lnTo>
                    <a:pt x="97447" y="1073991"/>
                  </a:lnTo>
                  <a:lnTo>
                    <a:pt x="75475" y="1033542"/>
                  </a:lnTo>
                  <a:lnTo>
                    <a:pt x="56089" y="991571"/>
                  </a:lnTo>
                  <a:lnTo>
                    <a:pt x="39393" y="948185"/>
                  </a:lnTo>
                  <a:lnTo>
                    <a:pt x="25495" y="903491"/>
                  </a:lnTo>
                  <a:lnTo>
                    <a:pt x="14500" y="857593"/>
                  </a:lnTo>
                  <a:lnTo>
                    <a:pt x="6515" y="810600"/>
                  </a:lnTo>
                  <a:lnTo>
                    <a:pt x="1646" y="762616"/>
                  </a:lnTo>
                  <a:lnTo>
                    <a:pt x="0" y="713733"/>
                  </a:lnTo>
                  <a:lnTo>
                    <a:pt x="1646" y="664880"/>
                  </a:lnTo>
                  <a:lnTo>
                    <a:pt x="6515" y="616897"/>
                  </a:lnTo>
                  <a:lnTo>
                    <a:pt x="14500" y="569903"/>
                  </a:lnTo>
                  <a:lnTo>
                    <a:pt x="25495" y="524005"/>
                  </a:lnTo>
                  <a:lnTo>
                    <a:pt x="39393" y="479311"/>
                  </a:lnTo>
                  <a:lnTo>
                    <a:pt x="56089" y="435925"/>
                  </a:lnTo>
                  <a:lnTo>
                    <a:pt x="75475" y="393954"/>
                  </a:lnTo>
                  <a:lnTo>
                    <a:pt x="97447" y="353506"/>
                  </a:lnTo>
                  <a:lnTo>
                    <a:pt x="121896" y="314685"/>
                  </a:lnTo>
                  <a:lnTo>
                    <a:pt x="148717" y="277598"/>
                  </a:lnTo>
                  <a:lnTo>
                    <a:pt x="177805" y="242351"/>
                  </a:lnTo>
                  <a:lnTo>
                    <a:pt x="209051" y="209052"/>
                  </a:lnTo>
                  <a:lnTo>
                    <a:pt x="242351" y="177805"/>
                  </a:lnTo>
                  <a:lnTo>
                    <a:pt x="277597" y="148718"/>
                  </a:lnTo>
                  <a:lnTo>
                    <a:pt x="314684" y="121897"/>
                  </a:lnTo>
                  <a:lnTo>
                    <a:pt x="353505" y="97447"/>
                  </a:lnTo>
                  <a:lnTo>
                    <a:pt x="393954" y="75476"/>
                  </a:lnTo>
                  <a:lnTo>
                    <a:pt x="435924" y="56089"/>
                  </a:lnTo>
                  <a:lnTo>
                    <a:pt x="479310" y="39394"/>
                  </a:lnTo>
                  <a:lnTo>
                    <a:pt x="524005" y="25495"/>
                  </a:lnTo>
                  <a:lnTo>
                    <a:pt x="569902" y="14500"/>
                  </a:lnTo>
                  <a:lnTo>
                    <a:pt x="616896" y="6515"/>
                  </a:lnTo>
                  <a:lnTo>
                    <a:pt x="664880" y="1646"/>
                  </a:lnTo>
                  <a:lnTo>
                    <a:pt x="713747" y="0"/>
                  </a:lnTo>
                  <a:lnTo>
                    <a:pt x="762615" y="1646"/>
                  </a:lnTo>
                  <a:lnTo>
                    <a:pt x="810599" y="6515"/>
                  </a:lnTo>
                  <a:lnTo>
                    <a:pt x="857592" y="14500"/>
                  </a:lnTo>
                  <a:lnTo>
                    <a:pt x="903490" y="25495"/>
                  </a:lnTo>
                  <a:lnTo>
                    <a:pt x="948184" y="39394"/>
                  </a:lnTo>
                  <a:lnTo>
                    <a:pt x="991570" y="56089"/>
                  </a:lnTo>
                  <a:lnTo>
                    <a:pt x="1033541" y="75476"/>
                  </a:lnTo>
                  <a:lnTo>
                    <a:pt x="1073990" y="97447"/>
                  </a:lnTo>
                  <a:lnTo>
                    <a:pt x="1112811" y="121897"/>
                  </a:lnTo>
                  <a:lnTo>
                    <a:pt x="1149897" y="148718"/>
                  </a:lnTo>
                  <a:lnTo>
                    <a:pt x="1185144" y="177805"/>
                  </a:lnTo>
                  <a:lnTo>
                    <a:pt x="1218443" y="209052"/>
                  </a:lnTo>
                  <a:lnTo>
                    <a:pt x="1249690" y="242351"/>
                  </a:lnTo>
                  <a:lnTo>
                    <a:pt x="1278777" y="277598"/>
                  </a:lnTo>
                  <a:lnTo>
                    <a:pt x="1305598" y="314685"/>
                  </a:lnTo>
                  <a:lnTo>
                    <a:pt x="1330048" y="353506"/>
                  </a:lnTo>
                  <a:lnTo>
                    <a:pt x="1352019" y="393954"/>
                  </a:lnTo>
                  <a:lnTo>
                    <a:pt x="1371406" y="435925"/>
                  </a:lnTo>
                  <a:lnTo>
                    <a:pt x="1388101" y="479311"/>
                  </a:lnTo>
                  <a:lnTo>
                    <a:pt x="1402000" y="524005"/>
                  </a:lnTo>
                  <a:lnTo>
                    <a:pt x="1412995" y="569903"/>
                  </a:lnTo>
                  <a:lnTo>
                    <a:pt x="1420980" y="616897"/>
                  </a:lnTo>
                  <a:lnTo>
                    <a:pt x="1425849" y="664880"/>
                  </a:lnTo>
                  <a:lnTo>
                    <a:pt x="1427495" y="713748"/>
                  </a:lnTo>
                  <a:lnTo>
                    <a:pt x="1425849" y="762616"/>
                  </a:lnTo>
                  <a:lnTo>
                    <a:pt x="1420980" y="810600"/>
                  </a:lnTo>
                  <a:lnTo>
                    <a:pt x="1412995" y="857593"/>
                  </a:lnTo>
                  <a:lnTo>
                    <a:pt x="1402000" y="903491"/>
                  </a:lnTo>
                  <a:lnTo>
                    <a:pt x="1388101" y="948185"/>
                  </a:lnTo>
                  <a:lnTo>
                    <a:pt x="1371406" y="991571"/>
                  </a:lnTo>
                  <a:lnTo>
                    <a:pt x="1352019" y="1033542"/>
                  </a:lnTo>
                  <a:lnTo>
                    <a:pt x="1330048" y="1073991"/>
                  </a:lnTo>
                  <a:lnTo>
                    <a:pt x="1305598" y="1112812"/>
                  </a:lnTo>
                  <a:lnTo>
                    <a:pt x="1278777" y="1149898"/>
                  </a:lnTo>
                  <a:lnTo>
                    <a:pt x="1249690" y="1185145"/>
                  </a:lnTo>
                  <a:lnTo>
                    <a:pt x="1218443" y="1218444"/>
                  </a:lnTo>
                  <a:lnTo>
                    <a:pt x="1185144" y="1249691"/>
                  </a:lnTo>
                  <a:lnTo>
                    <a:pt x="1149897" y="1278778"/>
                  </a:lnTo>
                  <a:lnTo>
                    <a:pt x="1112811" y="1305599"/>
                  </a:lnTo>
                  <a:lnTo>
                    <a:pt x="1073990" y="1330049"/>
                  </a:lnTo>
                  <a:lnTo>
                    <a:pt x="1033541" y="1352020"/>
                  </a:lnTo>
                  <a:lnTo>
                    <a:pt x="991570" y="1371406"/>
                  </a:lnTo>
                  <a:lnTo>
                    <a:pt x="948184" y="1388102"/>
                  </a:lnTo>
                  <a:lnTo>
                    <a:pt x="903490" y="1402001"/>
                  </a:lnTo>
                  <a:lnTo>
                    <a:pt x="857592" y="1412995"/>
                  </a:lnTo>
                  <a:lnTo>
                    <a:pt x="810599" y="1420981"/>
                  </a:lnTo>
                  <a:lnTo>
                    <a:pt x="762615" y="1425850"/>
                  </a:lnTo>
                  <a:lnTo>
                    <a:pt x="713753" y="1427496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5934810" y="0"/>
              <a:ext cx="2353310" cy="10287000"/>
            </a:xfrm>
            <a:custGeom>
              <a:avLst/>
              <a:gdLst/>
              <a:ahLst/>
              <a:cxnLst/>
              <a:rect l="l" t="t" r="r" b="b"/>
              <a:pathLst>
                <a:path w="2353309" h="10287000">
                  <a:moveTo>
                    <a:pt x="2353188" y="10286999"/>
                  </a:moveTo>
                  <a:lnTo>
                    <a:pt x="1877234" y="10286999"/>
                  </a:lnTo>
                  <a:lnTo>
                    <a:pt x="0" y="0"/>
                  </a:lnTo>
                  <a:lnTo>
                    <a:pt x="2353188" y="0"/>
                  </a:lnTo>
                  <a:lnTo>
                    <a:pt x="2353188" y="10286999"/>
                  </a:lnTo>
                  <a:close/>
                </a:path>
              </a:pathLst>
            </a:custGeom>
            <a:solidFill>
              <a:srgbClr val="009499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4894985" y="990682"/>
              <a:ext cx="2429510" cy="596900"/>
            </a:xfrm>
            <a:custGeom>
              <a:avLst/>
              <a:gdLst/>
              <a:ahLst/>
              <a:cxnLst/>
              <a:rect l="l" t="t" r="r" b="b"/>
              <a:pathLst>
                <a:path w="2429509" h="596900">
                  <a:moveTo>
                    <a:pt x="2429018" y="167982"/>
                  </a:moveTo>
                  <a:lnTo>
                    <a:pt x="29997" y="596392"/>
                  </a:lnTo>
                  <a:lnTo>
                    <a:pt x="0" y="428410"/>
                  </a:lnTo>
                  <a:lnTo>
                    <a:pt x="2399021" y="0"/>
                  </a:lnTo>
                  <a:lnTo>
                    <a:pt x="2429018" y="167982"/>
                  </a:lnTo>
                  <a:close/>
                </a:path>
              </a:pathLst>
            </a:custGeom>
            <a:solidFill>
              <a:srgbClr val="CC0045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5996" y="9217026"/>
            <a:ext cx="3403604" cy="374649"/>
          </a:xfrm>
          <a:prstGeom prst="rect">
            <a:avLst/>
          </a:prstGeom>
        </p:spPr>
        <p:txBody>
          <a:bodyPr vert="horz" wrap="square" lIns="0" tIns="12700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tabLst>
                <a:tab pos="1054735" algn="l"/>
                <a:tab pos="2097405" algn="l"/>
                <a:tab pos="2305050" algn="l"/>
              </a:tabLst>
              <a:defRPr/>
            </a:pPr>
            <a:r>
              <a:rPr sz="2400" spc="19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캡스</a:t>
            </a:r>
            <a:r>
              <a:rPr sz="24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톤</a:t>
            </a:r>
            <a:r>
              <a:rPr sz="2400">
                <a:solidFill>
                  <a:srgbClr val="CC0045"/>
                </a:solidFill>
                <a:ea typeface="메이플스토리 OTF"/>
                <a:cs typeface="나눔고딕"/>
              </a:rPr>
              <a:t>	</a:t>
            </a:r>
            <a:r>
              <a:rPr sz="2400" spc="19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디자</a:t>
            </a:r>
            <a:r>
              <a:rPr sz="24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인</a:t>
            </a:r>
            <a:r>
              <a:rPr sz="2400">
                <a:solidFill>
                  <a:srgbClr val="CC0045"/>
                </a:solidFill>
                <a:ea typeface="메이플스토리 OTF"/>
                <a:cs typeface="나눔고딕"/>
              </a:rPr>
              <a:t>	</a:t>
            </a:r>
            <a:r>
              <a:rPr sz="24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|</a:t>
            </a:r>
            <a:r>
              <a:rPr sz="2400">
                <a:solidFill>
                  <a:srgbClr val="CC0045"/>
                </a:solidFill>
                <a:ea typeface="메이플스토리 OTF"/>
                <a:cs typeface="나눔고딕"/>
              </a:rPr>
              <a:t>	</a:t>
            </a:r>
            <a:r>
              <a:rPr sz="2400" spc="19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202</a:t>
            </a:r>
            <a:r>
              <a:rPr sz="240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3</a:t>
            </a:r>
            <a:endParaRPr sz="2400">
              <a:latin typeface="메이플스토리 OTF"/>
              <a:ea typeface="메이플스토리 OTF"/>
              <a:cs typeface="나눔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5996" y="858837"/>
            <a:ext cx="10795004" cy="1493358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9600" b="1" spc="24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안전디딤돌의</a:t>
            </a:r>
            <a:r>
              <a:rPr lang="ko-KR" altLang="en-US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문제점</a:t>
            </a:r>
            <a:endParaRPr lang="ko-KR" altLang="en-US" sz="7200" spc="24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B3E0B31-AE46-0B9D-9D46-1161A3CAFD9E}"/>
              </a:ext>
            </a:extLst>
          </p:cNvPr>
          <p:cNvSpPr txBox="1"/>
          <p:nvPr/>
        </p:nvSpPr>
        <p:spPr>
          <a:xfrm>
            <a:off x="1219200" y="2628900"/>
            <a:ext cx="9601200" cy="4427494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80645" lvl="0">
              <a:lnSpc>
                <a:spcPct val="100000"/>
              </a:lnSpc>
              <a:spcBef>
                <a:spcPts val="1005"/>
              </a:spcBef>
              <a:defRPr/>
            </a:pPr>
            <a:r>
              <a:rPr sz="32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복잡한</a:t>
            </a:r>
            <a:r>
              <a:rPr sz="3200" spc="17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메뉴</a:t>
            </a:r>
            <a:endParaRPr sz="3200" spc="6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81280" lvl="0">
              <a:lnSpc>
                <a:spcPct val="100000"/>
              </a:lnSpc>
              <a:spcBef>
                <a:spcPts val="765"/>
              </a:spcBef>
              <a:defRPr/>
            </a:pP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메뉴가</a:t>
            </a:r>
            <a:r>
              <a:rPr sz="2700" spc="9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복잡하여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사용이</a:t>
            </a:r>
            <a:r>
              <a:rPr sz="2700" spc="9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4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불편하다는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평가가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존재</a:t>
            </a:r>
            <a:endParaRPr sz="2700" spc="25" dirty="0">
              <a:solidFill>
                <a:srgbClr val="CC0045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80645" lvl="0">
              <a:lnSpc>
                <a:spcPct val="100000"/>
              </a:lnSpc>
              <a:spcBef>
                <a:spcPts val="2125"/>
              </a:spcBef>
              <a:defRPr/>
            </a:pPr>
            <a:r>
              <a:rPr sz="3200" spc="9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대피소에</a:t>
            </a:r>
            <a:r>
              <a:rPr sz="3200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대한</a:t>
            </a:r>
            <a:r>
              <a:rPr sz="3200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다양한</a:t>
            </a:r>
            <a:r>
              <a:rPr sz="3200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정보</a:t>
            </a:r>
            <a:r>
              <a:rPr sz="3200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부재</a:t>
            </a:r>
            <a:endParaRPr sz="3200" spc="6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81280" lvl="0">
              <a:lnSpc>
                <a:spcPct val="100000"/>
              </a:lnSpc>
              <a:spcBef>
                <a:spcPts val="765"/>
              </a:spcBef>
              <a:defRPr/>
            </a:pPr>
            <a:r>
              <a:rPr sz="2700" spc="3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대피소의</a:t>
            </a:r>
            <a:r>
              <a:rPr sz="2700" spc="9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위치와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주소만</a:t>
            </a:r>
            <a:r>
              <a:rPr sz="2700" spc="9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표시되고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실제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4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사용자와의</a:t>
            </a:r>
            <a:endParaRPr sz="2700" spc="40" dirty="0">
              <a:solidFill>
                <a:srgbClr val="CC0045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80645" lvl="0">
              <a:lnSpc>
                <a:spcPct val="100000"/>
              </a:lnSpc>
              <a:spcBef>
                <a:spcPts val="208"/>
              </a:spcBef>
              <a:defRPr/>
            </a:pP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거리</a:t>
            </a:r>
            <a:r>
              <a:rPr sz="2700" spc="3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,</a:t>
            </a:r>
            <a:r>
              <a:rPr sz="2700" spc="8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경로</a:t>
            </a:r>
            <a:r>
              <a:rPr sz="2700" spc="8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등의</a:t>
            </a:r>
            <a:r>
              <a:rPr sz="2700" spc="8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정보가</a:t>
            </a:r>
            <a:r>
              <a:rPr sz="2700" spc="8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부재</a:t>
            </a:r>
            <a:endParaRPr sz="2700" spc="25" dirty="0">
              <a:solidFill>
                <a:srgbClr val="CC0045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>
              <a:lnSpc>
                <a:spcPct val="100000"/>
              </a:lnSpc>
              <a:spcBef>
                <a:spcPts val="925"/>
              </a:spcBef>
              <a:defRPr/>
            </a:pPr>
            <a:r>
              <a:rPr sz="32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어플의</a:t>
            </a:r>
            <a:r>
              <a:rPr sz="3200" spc="215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기능</a:t>
            </a:r>
            <a:r>
              <a:rPr sz="3200" spc="215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3200" spc="6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부재</a:t>
            </a:r>
            <a:endParaRPr sz="3200" spc="6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>
              <a:lnSpc>
                <a:spcPct val="100000"/>
              </a:lnSpc>
              <a:spcBef>
                <a:spcPts val="765"/>
              </a:spcBef>
              <a:defRPr/>
            </a:pP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예를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들어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길찾기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기능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실행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시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외부</a:t>
            </a:r>
            <a:r>
              <a:rPr sz="2700" spc="9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4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어플리케이션을</a:t>
            </a:r>
            <a:endParaRPr sz="2700" spc="40" dirty="0">
              <a:solidFill>
                <a:srgbClr val="CC0045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>
              <a:lnSpc>
                <a:spcPct val="100000"/>
              </a:lnSpc>
              <a:spcBef>
                <a:spcPts val="209"/>
              </a:spcBef>
              <a:defRPr/>
            </a:pPr>
            <a:r>
              <a:rPr sz="2700" spc="25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통해</a:t>
            </a:r>
            <a:r>
              <a:rPr sz="2700" spc="6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기능이</a:t>
            </a:r>
            <a:r>
              <a:rPr sz="2700" spc="65" dirty="0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sz="2700" spc="30" dirty="0" err="1">
                <a:solidFill>
                  <a:srgbClr val="CC0045"/>
                </a:solidFill>
                <a:latin typeface="메이플스토리 OTF"/>
                <a:ea typeface="메이플스토리 OTF"/>
                <a:cs typeface="나눔고딕"/>
              </a:rPr>
              <a:t>실행됨</a:t>
            </a:r>
            <a:endParaRPr sz="2700" dirty="0">
              <a:latin typeface="메이플스토리 OTF"/>
              <a:ea typeface="메이플스토리 OTF"/>
              <a:cs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F800290-F9B8-C5AD-8FD5-B3951CE61268}"/>
              </a:ext>
            </a:extLst>
          </p:cNvPr>
          <p:cNvSpPr/>
          <p:nvPr/>
        </p:nvSpPr>
        <p:spPr>
          <a:xfrm>
            <a:off x="0" y="-215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157A441E-0C04-116F-E85E-3613B26C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1333500"/>
            <a:ext cx="10795004" cy="1493358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en-US" altLang="ko-KR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UI</a:t>
            </a:r>
            <a:r>
              <a:rPr lang="ko-KR" altLang="en-US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및 행동요령</a:t>
            </a:r>
            <a:endParaRPr lang="ko-KR" altLang="en-US" sz="7200" spc="24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9961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7010400" cy="10286999"/>
            <a:chOff x="0" y="1"/>
            <a:chExt cx="7040178" cy="10287000"/>
          </a:xfrm>
        </p:grpSpPr>
        <p:pic>
          <p:nvPicPr>
            <p:cNvPr id="3" name="object 3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19187" y="571501"/>
              <a:ext cx="4820991" cy="80486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"/>
              <a:ext cx="3082925" cy="10287000"/>
            </a:xfrm>
            <a:custGeom>
              <a:avLst/>
              <a:gdLst/>
              <a:ahLst/>
              <a:cxnLst/>
              <a:rect l="l" t="t" r="r" b="b"/>
              <a:pathLst>
                <a:path w="3082925" h="10287000">
                  <a:moveTo>
                    <a:pt x="3082373" y="10286997"/>
                  </a:moveTo>
                  <a:lnTo>
                    <a:pt x="0" y="10286997"/>
                  </a:lnTo>
                  <a:lnTo>
                    <a:pt x="0" y="0"/>
                  </a:lnTo>
                  <a:lnTo>
                    <a:pt x="1205139" y="0"/>
                  </a:lnTo>
                  <a:lnTo>
                    <a:pt x="3082373" y="10286997"/>
                  </a:lnTo>
                  <a:close/>
                </a:path>
              </a:pathLst>
            </a:custGeom>
            <a:solidFill>
              <a:srgbClr val="12006F"/>
            </a:solidFill>
          </p:spPr>
          <p:txBody>
            <a:bodyPr wrap="square" lIns="0" tIns="0" rIns="0" bIns="0"/>
            <a:lstStyle/>
            <a:p>
              <a:pPr lvl="0">
                <a:defRPr/>
              </a:pPr>
              <a:endParaRPr lang="ko-KR" altLang="en-US">
                <a:latin typeface="메이플스토리 OTF"/>
                <a:ea typeface="메이플스토리 OTF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82000" y="7658100"/>
            <a:ext cx="8686799" cy="1242007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기존 </a:t>
            </a:r>
            <a:r>
              <a:rPr lang="ko-KR" altLang="en-US" sz="3200" spc="80" dirty="0" err="1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안전디딤돌보다</a:t>
            </a: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필수적인 기능만 분류하였고</a:t>
            </a:r>
            <a:r>
              <a:rPr lang="en-US" altLang="ko-KR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,</a:t>
            </a: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en-US" altLang="ko-KR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 </a:t>
            </a: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손쉬운 </a:t>
            </a:r>
            <a:r>
              <a:rPr lang="en-US" altLang="ko-KR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UI/UX </a:t>
            </a: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디자인으로 개선하여 쉽게 사용가능</a:t>
            </a:r>
            <a:endParaRPr sz="2700" dirty="0"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3" name="그림 12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D54E272-A91B-19FC-C173-C7607EB804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" b="1638"/>
          <a:stretch/>
        </p:blipFill>
        <p:spPr>
          <a:xfrm>
            <a:off x="8610600" y="579783"/>
            <a:ext cx="3505199" cy="6934200"/>
          </a:xfrm>
          <a:prstGeom prst="rect">
            <a:avLst/>
          </a:prstGeom>
        </p:spPr>
      </p:pic>
      <p:pic>
        <p:nvPicPr>
          <p:cNvPr id="15" name="그림 1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F970B945-E4A7-F035-BC40-634AA90F8A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" b="1701"/>
          <a:stretch/>
        </p:blipFill>
        <p:spPr>
          <a:xfrm>
            <a:off x="13106400" y="579783"/>
            <a:ext cx="3505199" cy="6925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3E449371-75F0-A06A-BF09-FDC81B55192A}"/>
              </a:ext>
            </a:extLst>
          </p:cNvPr>
          <p:cNvSpPr/>
          <p:nvPr/>
        </p:nvSpPr>
        <p:spPr>
          <a:xfrm>
            <a:off x="0" y="1"/>
            <a:ext cx="3069885" cy="10286999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3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1205139" y="0"/>
                </a:lnTo>
                <a:lnTo>
                  <a:pt x="3082373" y="10286997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pic>
        <p:nvPicPr>
          <p:cNvPr id="7" name="그림 6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099E3535-EE3A-9C0E-836A-F9219E98D4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" b="1701"/>
          <a:stretch/>
        </p:blipFill>
        <p:spPr>
          <a:xfrm>
            <a:off x="8305800" y="571500"/>
            <a:ext cx="3723794" cy="7042830"/>
          </a:xfrm>
          <a:prstGeom prst="rect">
            <a:avLst/>
          </a:prstGeom>
        </p:spPr>
      </p:pic>
      <p:pic>
        <p:nvPicPr>
          <p:cNvPr id="10" name="그림 9" descr="텍스트, 스크린샷, 의류, 의자이(가) 표시된 사진&#10;&#10;자동 생성된 설명">
            <a:extLst>
              <a:ext uri="{FF2B5EF4-FFF2-40B4-BE49-F238E27FC236}">
                <a16:creationId xmlns:a16="http://schemas.microsoft.com/office/drawing/2014/main" id="{CC4F7B76-A414-A41B-D0BD-48AC820D28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111"/>
          <a:stretch/>
        </p:blipFill>
        <p:spPr>
          <a:xfrm>
            <a:off x="8320406" y="560258"/>
            <a:ext cx="3709188" cy="7301241"/>
          </a:xfrm>
          <a:prstGeom prst="rect">
            <a:avLst/>
          </a:pr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E2B33C44-125C-BD77-9722-7930833F5409}"/>
              </a:ext>
            </a:extLst>
          </p:cNvPr>
          <p:cNvSpPr txBox="1"/>
          <p:nvPr/>
        </p:nvSpPr>
        <p:spPr>
          <a:xfrm>
            <a:off x="11734800" y="4381500"/>
            <a:ext cx="5998208" cy="1862689"/>
          </a:xfrm>
          <a:prstGeom prst="rect">
            <a:avLst/>
          </a:prstGeom>
        </p:spPr>
        <p:txBody>
          <a:bodyPr vert="horz" wrap="square" lIns="0" tIns="127635" rIns="0" bIns="0">
            <a:spAutoFit/>
          </a:bodyPr>
          <a:lstStyle/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일상생활에서 주로 겪을 수 있는 </a:t>
            </a:r>
            <a:endParaRPr lang="en-US" altLang="ko-KR" sz="32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대피요령들만 정리하여 </a:t>
            </a:r>
            <a:endParaRPr lang="en-US" altLang="ko-KR" sz="3200" spc="8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  <a:p>
            <a:pPr marR="5080" lvl="0" algn="r">
              <a:lnSpc>
                <a:spcPct val="100000"/>
              </a:lnSpc>
              <a:spcBef>
                <a:spcPts val="1005"/>
              </a:spcBef>
              <a:defRPr/>
            </a:pPr>
            <a:r>
              <a:rPr lang="ko-KR" altLang="en-US" sz="3200" spc="8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편하게 읽어볼 수 있다</a:t>
            </a:r>
            <a:endParaRPr sz="2700" dirty="0">
              <a:latin typeface="메이플스토리 OTF"/>
              <a:ea typeface="메이플스토리 OTF"/>
              <a:cs typeface="나눔고딕"/>
            </a:endParaRPr>
          </a:p>
        </p:txBody>
      </p:sp>
      <p:pic>
        <p:nvPicPr>
          <p:cNvPr id="13" name="그림 12" descr="스크린샷, 텍스트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505AAA3A-8507-BD13-CDD8-CFD04DFCA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27" y="419100"/>
            <a:ext cx="4038600" cy="8839200"/>
          </a:xfrm>
          <a:prstGeom prst="rect">
            <a:avLst/>
          </a:prstGeom>
        </p:spPr>
      </p:pic>
      <p:pic>
        <p:nvPicPr>
          <p:cNvPr id="15" name="그림 1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8DA8695-1698-FE1D-549E-C4F4A1CD1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27" y="419100"/>
            <a:ext cx="40386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F800290-F9B8-C5AD-8FD5-B3951CE61268}"/>
              </a:ext>
            </a:extLst>
          </p:cNvPr>
          <p:cNvSpPr/>
          <p:nvPr/>
        </p:nvSpPr>
        <p:spPr>
          <a:xfrm>
            <a:off x="0" y="-215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5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157A441E-0C04-116F-E85E-3613B26C0F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24200" y="1333500"/>
            <a:ext cx="10795004" cy="1493358"/>
          </a:xfrm>
          <a:prstGeom prst="rect">
            <a:avLst/>
          </a:prstGeom>
        </p:spPr>
        <p:txBody>
          <a:bodyPr vert="horz" wrap="square" lIns="0" tIns="15875" rIns="0" bIns="0">
            <a:spAutoFit/>
          </a:bodyPr>
          <a:lstStyle/>
          <a:p>
            <a:pPr marL="12700" lvl="0" algn="ctr">
              <a:lnSpc>
                <a:spcPct val="100000"/>
              </a:lnSpc>
              <a:spcBef>
                <a:spcPts val="100"/>
              </a:spcBef>
              <a:defRPr/>
            </a:pPr>
            <a:r>
              <a:rPr lang="ko-KR" altLang="en-US" sz="9600" b="1" spc="240" dirty="0">
                <a:solidFill>
                  <a:srgbClr val="009499"/>
                </a:solidFill>
                <a:latin typeface="메이플스토리 OTF"/>
                <a:ea typeface="메이플스토리 OTF"/>
                <a:cs typeface="나눔고딕"/>
              </a:rPr>
              <a:t>재난 문자</a:t>
            </a:r>
            <a:endParaRPr lang="ko-KR" altLang="en-US" sz="7200" spc="240" dirty="0">
              <a:solidFill>
                <a:srgbClr val="009499"/>
              </a:solidFill>
              <a:latin typeface="메이플스토리 OTF"/>
              <a:ea typeface="메이플스토리 OTF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830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FBCF06B-1A65-89F0-E017-642DC03E17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" r="25728" b="-406"/>
          <a:stretch/>
        </p:blipFill>
        <p:spPr>
          <a:xfrm>
            <a:off x="2446288" y="312989"/>
            <a:ext cx="10591800" cy="9661021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4AF55EF7-86C0-3384-CE13-255758BAAB61}"/>
              </a:ext>
            </a:extLst>
          </p:cNvPr>
          <p:cNvSpPr/>
          <p:nvPr/>
        </p:nvSpPr>
        <p:spPr>
          <a:xfrm>
            <a:off x="0" y="1"/>
            <a:ext cx="3069885" cy="10286999"/>
          </a:xfrm>
          <a:custGeom>
            <a:avLst/>
            <a:gdLst/>
            <a:ahLst/>
            <a:cxnLst/>
            <a:rect l="l" t="t" r="r" b="b"/>
            <a:pathLst>
              <a:path w="3082925" h="10287000">
                <a:moveTo>
                  <a:pt x="3082373" y="10286997"/>
                </a:moveTo>
                <a:lnTo>
                  <a:pt x="0" y="10286997"/>
                </a:lnTo>
                <a:lnTo>
                  <a:pt x="0" y="0"/>
                </a:lnTo>
                <a:lnTo>
                  <a:pt x="1205139" y="0"/>
                </a:lnTo>
                <a:lnTo>
                  <a:pt x="3082373" y="10286997"/>
                </a:lnTo>
                <a:close/>
              </a:path>
            </a:pathLst>
          </a:custGeom>
          <a:solidFill>
            <a:srgbClr val="12006F"/>
          </a:solidFill>
        </p:spPr>
        <p:txBody>
          <a:bodyPr wrap="square" lIns="0" tIns="0" rIns="0" bIns="0"/>
          <a:lstStyle/>
          <a:p>
            <a:pPr lvl="0">
              <a:defRPr/>
            </a:pPr>
            <a:endParaRPr lang="ko-KR" altLang="en-US">
              <a:latin typeface="메이플스토리 OTF"/>
              <a:ea typeface="메이플스토리 OTF"/>
            </a:endParaRPr>
          </a:p>
        </p:txBody>
      </p:sp>
      <p:pic>
        <p:nvPicPr>
          <p:cNvPr id="7" name="그림 6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66A5BC9D-4828-E262-A4D0-D495E4691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1481"/>
          <a:stretch/>
        </p:blipFill>
        <p:spPr>
          <a:xfrm>
            <a:off x="12039600" y="351089"/>
            <a:ext cx="3978176" cy="8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227</Words>
  <Application>Microsoft Office PowerPoint</Application>
  <PresentationFormat>사용자 지정</PresentationFormat>
  <Paragraphs>47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Calibri</vt:lpstr>
      <vt:lpstr>메이플스토리 OTF</vt:lpstr>
      <vt:lpstr>Wingdings</vt:lpstr>
      <vt:lpstr>나눔바른펜OTF</vt:lpstr>
      <vt:lpstr>나눔고딕</vt:lpstr>
      <vt:lpstr>Office Theme</vt:lpstr>
      <vt:lpstr>PowerPoint 프레젠테이션</vt:lpstr>
      <vt:lpstr>PowerPoint 프레젠테이션</vt:lpstr>
      <vt:lpstr>안전디딤돌</vt:lpstr>
      <vt:lpstr>안전디딤돌의 문제점</vt:lpstr>
      <vt:lpstr>UI 및 행동요령</vt:lpstr>
      <vt:lpstr>PowerPoint 프레젠테이션</vt:lpstr>
      <vt:lpstr>PowerPoint 프레젠테이션</vt:lpstr>
      <vt:lpstr>재난 문자</vt:lpstr>
      <vt:lpstr>PowerPoint 프레젠테이션</vt:lpstr>
      <vt:lpstr>대피소 조회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빨간색 및 파란색 광고 프레젠테이션</dc:title>
  <dc:creator>problemp123</dc:creator>
  <cp:keywords>DAFcgaeqaXo,BAFYd4hVGs4</cp:keywords>
  <cp:lastModifiedBy>Owner</cp:lastModifiedBy>
  <cp:revision>10</cp:revision>
  <dcterms:created xsi:type="dcterms:W3CDTF">2023-03-07T11:04:47Z</dcterms:created>
  <dcterms:modified xsi:type="dcterms:W3CDTF">2023-10-04T01:24:24Z</dcterms:modified>
  <cp:version/>
</cp:coreProperties>
</file>